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8" r:id="rId6"/>
    <p:sldId id="260" r:id="rId7"/>
    <p:sldId id="262" r:id="rId8"/>
    <p:sldId id="263" r:id="rId9"/>
    <p:sldId id="264" r:id="rId10"/>
    <p:sldId id="261" r:id="rId11"/>
    <p:sldId id="265" r:id="rId12"/>
    <p:sldId id="268" r:id="rId13"/>
    <p:sldId id="269" r:id="rId14"/>
    <p:sldId id="272" r:id="rId15"/>
    <p:sldId id="273" r:id="rId16"/>
    <p:sldId id="270" r:id="rId17"/>
    <p:sldId id="267" r:id="rId18"/>
    <p:sldId id="266" r:id="rId19"/>
    <p:sldId id="274" r:id="rId20"/>
    <p:sldId id="275" r:id="rId21"/>
    <p:sldId id="276" r:id="rId22"/>
    <p:sldId id="285" r:id="rId23"/>
    <p:sldId id="277" r:id="rId24"/>
    <p:sldId id="279" r:id="rId25"/>
    <p:sldId id="280" r:id="rId26"/>
    <p:sldId id="281" r:id="rId27"/>
    <p:sldId id="283" r:id="rId28"/>
    <p:sldId id="284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DB6CE-B29A-4787-9460-916078466CD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3A9C8B7B-BDBE-4B49-8056-1F0A13DB60FE}">
      <dgm:prSet phldrT="[文字]"/>
      <dgm:spPr/>
      <dgm:t>
        <a:bodyPr/>
        <a:lstStyle/>
        <a:p>
          <a:r>
            <a:rPr lang="en-US" altLang="zh-TW" dirty="0" smtClean="0"/>
            <a:t>Technical staff</a:t>
          </a:r>
          <a:endParaRPr lang="zh-TW" altLang="en-US" dirty="0"/>
        </a:p>
      </dgm:t>
    </dgm:pt>
    <dgm:pt modelId="{2F750D15-D83E-4539-B121-41D9E7D53F0A}" type="parTrans" cxnId="{FC686E07-3587-4FAD-AC94-7CF7F98C0EF5}">
      <dgm:prSet/>
      <dgm:spPr/>
      <dgm:t>
        <a:bodyPr/>
        <a:lstStyle/>
        <a:p>
          <a:endParaRPr lang="zh-TW" altLang="en-US"/>
        </a:p>
      </dgm:t>
    </dgm:pt>
    <dgm:pt modelId="{F8CA3FEE-D6CF-42B5-A29C-2C25204E97DA}" type="sibTrans" cxnId="{FC686E07-3587-4FAD-AC94-7CF7F98C0EF5}">
      <dgm:prSet/>
      <dgm:spPr/>
      <dgm:t>
        <a:bodyPr/>
        <a:lstStyle/>
        <a:p>
          <a:endParaRPr lang="zh-TW" altLang="en-US"/>
        </a:p>
      </dgm:t>
    </dgm:pt>
    <dgm:pt modelId="{25460736-E1D0-4E67-AB87-BFDE33502750}">
      <dgm:prSet phldrT="[文字]"/>
      <dgm:spPr/>
      <dgm:t>
        <a:bodyPr/>
        <a:lstStyle/>
        <a:p>
          <a:r>
            <a:rPr lang="en-US" altLang="zh-TW" dirty="0" smtClean="0"/>
            <a:t>Curation </a:t>
          </a:r>
        </a:p>
        <a:p>
          <a:r>
            <a:rPr lang="en-US" altLang="zh-TW" dirty="0" smtClean="0"/>
            <a:t>Planning</a:t>
          </a:r>
        </a:p>
        <a:p>
          <a:r>
            <a:rPr lang="en-US" altLang="zh-TW" dirty="0" smtClean="0"/>
            <a:t>Production</a:t>
          </a:r>
        </a:p>
        <a:p>
          <a:r>
            <a:rPr lang="en-US" altLang="zh-TW" dirty="0" smtClean="0"/>
            <a:t>Arts Editor</a:t>
          </a:r>
          <a:endParaRPr lang="zh-TW" altLang="en-US" dirty="0"/>
        </a:p>
      </dgm:t>
    </dgm:pt>
    <dgm:pt modelId="{3D496F76-8CC1-4139-829C-56E981BDA1B1}" type="parTrans" cxnId="{F99959AE-8FCF-495C-8980-CBC71F28774F}">
      <dgm:prSet/>
      <dgm:spPr/>
      <dgm:t>
        <a:bodyPr/>
        <a:lstStyle/>
        <a:p>
          <a:endParaRPr lang="zh-TW" altLang="en-US"/>
        </a:p>
      </dgm:t>
    </dgm:pt>
    <dgm:pt modelId="{DD089B99-7415-4722-A07D-748E0C406F9E}" type="sibTrans" cxnId="{F99959AE-8FCF-495C-8980-CBC71F28774F}">
      <dgm:prSet/>
      <dgm:spPr/>
      <dgm:t>
        <a:bodyPr/>
        <a:lstStyle/>
        <a:p>
          <a:endParaRPr lang="zh-TW" altLang="en-US"/>
        </a:p>
      </dgm:t>
    </dgm:pt>
    <dgm:pt modelId="{3CE1E954-5450-4638-8667-DEE8FC08D7E8}">
      <dgm:prSet phldrT="[文字]"/>
      <dgm:spPr/>
      <dgm:t>
        <a:bodyPr/>
        <a:lstStyle/>
        <a:p>
          <a:r>
            <a:rPr lang="en-US" altLang="zh-TW" dirty="0" smtClean="0"/>
            <a:t>Editor Online</a:t>
          </a:r>
        </a:p>
        <a:p>
          <a:r>
            <a:rPr lang="en-US" altLang="zh-TW" dirty="0" smtClean="0"/>
            <a:t>Sessional Assistant</a:t>
          </a:r>
          <a:endParaRPr lang="zh-TW" altLang="en-US" dirty="0"/>
        </a:p>
      </dgm:t>
    </dgm:pt>
    <dgm:pt modelId="{F4F9778A-E94F-4915-8697-B47BAD560486}" type="parTrans" cxnId="{66B2558F-B458-4E4E-A339-F4607B365D07}">
      <dgm:prSet/>
      <dgm:spPr/>
      <dgm:t>
        <a:bodyPr/>
        <a:lstStyle/>
        <a:p>
          <a:endParaRPr lang="zh-TW" altLang="en-US"/>
        </a:p>
      </dgm:t>
    </dgm:pt>
    <dgm:pt modelId="{C9ED8A10-8F60-4736-A9FA-ACC441C56F00}" type="sibTrans" cxnId="{66B2558F-B458-4E4E-A339-F4607B365D07}">
      <dgm:prSet/>
      <dgm:spPr/>
      <dgm:t>
        <a:bodyPr/>
        <a:lstStyle/>
        <a:p>
          <a:endParaRPr lang="zh-TW" altLang="en-US"/>
        </a:p>
      </dgm:t>
    </dgm:pt>
    <dgm:pt modelId="{F43A4BFC-2E71-4AD8-8A00-3D6DB6BF993E}" type="pres">
      <dgm:prSet presAssocID="{CA1DB6CE-B29A-4787-9460-916078466CD1}" presName="Name0" presStyleCnt="0">
        <dgm:presLayoutVars>
          <dgm:dir/>
          <dgm:resizeHandles val="exact"/>
        </dgm:presLayoutVars>
      </dgm:prSet>
      <dgm:spPr/>
    </dgm:pt>
    <dgm:pt modelId="{F4A4B5F7-7D71-4C14-BE45-2C46B4AD51F0}" type="pres">
      <dgm:prSet presAssocID="{CA1DB6CE-B29A-4787-9460-916078466CD1}" presName="fgShape" presStyleLbl="fgShp" presStyleIdx="0" presStyleCnt="1"/>
      <dgm:spPr/>
    </dgm:pt>
    <dgm:pt modelId="{B3D3F007-FC32-4A90-A337-3BFD55B60782}" type="pres">
      <dgm:prSet presAssocID="{CA1DB6CE-B29A-4787-9460-916078466CD1}" presName="linComp" presStyleCnt="0"/>
      <dgm:spPr/>
    </dgm:pt>
    <dgm:pt modelId="{6EA7AEAD-640B-428F-9F13-175C3A343C7D}" type="pres">
      <dgm:prSet presAssocID="{3A9C8B7B-BDBE-4B49-8056-1F0A13DB60FE}" presName="compNode" presStyleCnt="0"/>
      <dgm:spPr/>
    </dgm:pt>
    <dgm:pt modelId="{5E052219-4E46-4699-A4D1-4887377AA54A}" type="pres">
      <dgm:prSet presAssocID="{3A9C8B7B-BDBE-4B49-8056-1F0A13DB60FE}" presName="bkgdShape" presStyleLbl="node1" presStyleIdx="0" presStyleCnt="3"/>
      <dgm:spPr/>
    </dgm:pt>
    <dgm:pt modelId="{DA350A86-D2F4-494C-876A-E090906CB78A}" type="pres">
      <dgm:prSet presAssocID="{3A9C8B7B-BDBE-4B49-8056-1F0A13DB60FE}" presName="nodeTx" presStyleLbl="node1" presStyleIdx="0" presStyleCnt="3">
        <dgm:presLayoutVars>
          <dgm:bulletEnabled val="1"/>
        </dgm:presLayoutVars>
      </dgm:prSet>
      <dgm:spPr/>
    </dgm:pt>
    <dgm:pt modelId="{8F069FC7-1A1F-4D78-A5D0-949CB3FB1912}" type="pres">
      <dgm:prSet presAssocID="{3A9C8B7B-BDBE-4B49-8056-1F0A13DB60FE}" presName="invisiNode" presStyleLbl="node1" presStyleIdx="0" presStyleCnt="3"/>
      <dgm:spPr/>
    </dgm:pt>
    <dgm:pt modelId="{36422CF4-3AC9-4653-891E-9D8E5DD16A8D}" type="pres">
      <dgm:prSet presAssocID="{3A9C8B7B-BDBE-4B49-8056-1F0A13DB60FE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</dgm:spPr>
    </dgm:pt>
    <dgm:pt modelId="{2EFBDA0B-99F4-40F2-8BF8-0C289F2E5825}" type="pres">
      <dgm:prSet presAssocID="{F8CA3FEE-D6CF-42B5-A29C-2C25204E97DA}" presName="sibTrans" presStyleLbl="sibTrans2D1" presStyleIdx="0" presStyleCnt="0"/>
      <dgm:spPr/>
    </dgm:pt>
    <dgm:pt modelId="{1BE7D9E2-3D89-4105-9D6E-90A889AFA747}" type="pres">
      <dgm:prSet presAssocID="{25460736-E1D0-4E67-AB87-BFDE33502750}" presName="compNode" presStyleCnt="0"/>
      <dgm:spPr/>
    </dgm:pt>
    <dgm:pt modelId="{283F5829-891C-4320-9512-E4A16F3AD9D5}" type="pres">
      <dgm:prSet presAssocID="{25460736-E1D0-4E67-AB87-BFDE33502750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8765EF3C-2EB3-431E-B1C3-BCE0E58B7DA6}" type="pres">
      <dgm:prSet presAssocID="{25460736-E1D0-4E67-AB87-BFDE335027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D01884-C357-4309-AF19-92A93BFAD499}" type="pres">
      <dgm:prSet presAssocID="{25460736-E1D0-4E67-AB87-BFDE33502750}" presName="invisiNode" presStyleLbl="node1" presStyleIdx="1" presStyleCnt="3"/>
      <dgm:spPr/>
    </dgm:pt>
    <dgm:pt modelId="{87D7AF12-313F-44C9-BA0C-705EF28B9539}" type="pres">
      <dgm:prSet presAssocID="{25460736-E1D0-4E67-AB87-BFDE33502750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</dgm:spPr>
    </dgm:pt>
    <dgm:pt modelId="{B044AAA4-8864-4637-AAAF-745B1C6C68A9}" type="pres">
      <dgm:prSet presAssocID="{DD089B99-7415-4722-A07D-748E0C406F9E}" presName="sibTrans" presStyleLbl="sibTrans2D1" presStyleIdx="0" presStyleCnt="0"/>
      <dgm:spPr/>
    </dgm:pt>
    <dgm:pt modelId="{F441C1BF-72CB-408F-A989-154229E4504D}" type="pres">
      <dgm:prSet presAssocID="{3CE1E954-5450-4638-8667-DEE8FC08D7E8}" presName="compNode" presStyleCnt="0"/>
      <dgm:spPr/>
    </dgm:pt>
    <dgm:pt modelId="{CDCA0812-00B1-4A31-81DF-E6791D599412}" type="pres">
      <dgm:prSet presAssocID="{3CE1E954-5450-4638-8667-DEE8FC08D7E8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EB16BDE2-C467-4C7B-B289-B10085C0FEDC}" type="pres">
      <dgm:prSet presAssocID="{3CE1E954-5450-4638-8667-DEE8FC08D7E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9D8114-7258-4B97-94B2-52FF4D3D305C}" type="pres">
      <dgm:prSet presAssocID="{3CE1E954-5450-4638-8667-DEE8FC08D7E8}" presName="invisiNode" presStyleLbl="node1" presStyleIdx="2" presStyleCnt="3"/>
      <dgm:spPr/>
    </dgm:pt>
    <dgm:pt modelId="{66C1BFD7-74BF-401A-A2F1-F573F55D69D2}" type="pres">
      <dgm:prSet presAssocID="{3CE1E954-5450-4638-8667-DEE8FC08D7E8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8000" b="-38000"/>
          </a:stretch>
        </a:blipFill>
      </dgm:spPr>
    </dgm:pt>
  </dgm:ptLst>
  <dgm:cxnLst>
    <dgm:cxn modelId="{30B45B3D-EF41-431A-BA3F-F0DF7E1D457D}" type="presOf" srcId="{3A9C8B7B-BDBE-4B49-8056-1F0A13DB60FE}" destId="{DA350A86-D2F4-494C-876A-E090906CB78A}" srcOrd="1" destOrd="0" presId="urn:microsoft.com/office/officeart/2005/8/layout/hList7"/>
    <dgm:cxn modelId="{9CDEBCDE-A813-493E-9309-26159F7320A9}" type="presOf" srcId="{3CE1E954-5450-4638-8667-DEE8FC08D7E8}" destId="{CDCA0812-00B1-4A31-81DF-E6791D599412}" srcOrd="0" destOrd="0" presId="urn:microsoft.com/office/officeart/2005/8/layout/hList7"/>
    <dgm:cxn modelId="{B8303C7A-1608-4C7D-90D1-41DC019D04C7}" type="presOf" srcId="{F8CA3FEE-D6CF-42B5-A29C-2C25204E97DA}" destId="{2EFBDA0B-99F4-40F2-8BF8-0C289F2E5825}" srcOrd="0" destOrd="0" presId="urn:microsoft.com/office/officeart/2005/8/layout/hList7"/>
    <dgm:cxn modelId="{1A71A50C-39B3-4B5E-9B7D-F1358D7CE60E}" type="presOf" srcId="{3CE1E954-5450-4638-8667-DEE8FC08D7E8}" destId="{EB16BDE2-C467-4C7B-B289-B10085C0FEDC}" srcOrd="1" destOrd="0" presId="urn:microsoft.com/office/officeart/2005/8/layout/hList7"/>
    <dgm:cxn modelId="{61E6BDCE-65AD-44C5-84E3-D05AE7DE00FF}" type="presOf" srcId="{3A9C8B7B-BDBE-4B49-8056-1F0A13DB60FE}" destId="{5E052219-4E46-4699-A4D1-4887377AA54A}" srcOrd="0" destOrd="0" presId="urn:microsoft.com/office/officeart/2005/8/layout/hList7"/>
    <dgm:cxn modelId="{8B3A3564-A0E4-4013-BE1E-D2ED4BAB6EB3}" type="presOf" srcId="{CA1DB6CE-B29A-4787-9460-916078466CD1}" destId="{F43A4BFC-2E71-4AD8-8A00-3D6DB6BF993E}" srcOrd="0" destOrd="0" presId="urn:microsoft.com/office/officeart/2005/8/layout/hList7"/>
    <dgm:cxn modelId="{F371ACDC-8103-42FC-B3E0-D0FBA29BA174}" type="presOf" srcId="{25460736-E1D0-4E67-AB87-BFDE33502750}" destId="{283F5829-891C-4320-9512-E4A16F3AD9D5}" srcOrd="0" destOrd="0" presId="urn:microsoft.com/office/officeart/2005/8/layout/hList7"/>
    <dgm:cxn modelId="{2B09CFC4-69A4-48A2-92E6-00C7D8102772}" type="presOf" srcId="{25460736-E1D0-4E67-AB87-BFDE33502750}" destId="{8765EF3C-2EB3-431E-B1C3-BCE0E58B7DA6}" srcOrd="1" destOrd="0" presId="urn:microsoft.com/office/officeart/2005/8/layout/hList7"/>
    <dgm:cxn modelId="{CA54F5AA-9718-40B9-ABBA-470F84F8B26B}" type="presOf" srcId="{DD089B99-7415-4722-A07D-748E0C406F9E}" destId="{B044AAA4-8864-4637-AAAF-745B1C6C68A9}" srcOrd="0" destOrd="0" presId="urn:microsoft.com/office/officeart/2005/8/layout/hList7"/>
    <dgm:cxn modelId="{F99959AE-8FCF-495C-8980-CBC71F28774F}" srcId="{CA1DB6CE-B29A-4787-9460-916078466CD1}" destId="{25460736-E1D0-4E67-AB87-BFDE33502750}" srcOrd="1" destOrd="0" parTransId="{3D496F76-8CC1-4139-829C-56E981BDA1B1}" sibTransId="{DD089B99-7415-4722-A07D-748E0C406F9E}"/>
    <dgm:cxn modelId="{FC686E07-3587-4FAD-AC94-7CF7F98C0EF5}" srcId="{CA1DB6CE-B29A-4787-9460-916078466CD1}" destId="{3A9C8B7B-BDBE-4B49-8056-1F0A13DB60FE}" srcOrd="0" destOrd="0" parTransId="{2F750D15-D83E-4539-B121-41D9E7D53F0A}" sibTransId="{F8CA3FEE-D6CF-42B5-A29C-2C25204E97DA}"/>
    <dgm:cxn modelId="{66B2558F-B458-4E4E-A339-F4607B365D07}" srcId="{CA1DB6CE-B29A-4787-9460-916078466CD1}" destId="{3CE1E954-5450-4638-8667-DEE8FC08D7E8}" srcOrd="2" destOrd="0" parTransId="{F4F9778A-E94F-4915-8697-B47BAD560486}" sibTransId="{C9ED8A10-8F60-4736-A9FA-ACC441C56F00}"/>
    <dgm:cxn modelId="{87BF5C3A-8504-4FC3-8B0F-0518428027F4}" type="presParOf" srcId="{F43A4BFC-2E71-4AD8-8A00-3D6DB6BF993E}" destId="{F4A4B5F7-7D71-4C14-BE45-2C46B4AD51F0}" srcOrd="0" destOrd="0" presId="urn:microsoft.com/office/officeart/2005/8/layout/hList7"/>
    <dgm:cxn modelId="{6C666AFF-FF80-426D-8167-5A1AA070E04F}" type="presParOf" srcId="{F43A4BFC-2E71-4AD8-8A00-3D6DB6BF993E}" destId="{B3D3F007-FC32-4A90-A337-3BFD55B60782}" srcOrd="1" destOrd="0" presId="urn:microsoft.com/office/officeart/2005/8/layout/hList7"/>
    <dgm:cxn modelId="{BD3AB45C-DE34-40BF-A815-6EAD98A92A44}" type="presParOf" srcId="{B3D3F007-FC32-4A90-A337-3BFD55B60782}" destId="{6EA7AEAD-640B-428F-9F13-175C3A343C7D}" srcOrd="0" destOrd="0" presId="urn:microsoft.com/office/officeart/2005/8/layout/hList7"/>
    <dgm:cxn modelId="{21B56BE2-8A28-4C90-B610-2462053CEB59}" type="presParOf" srcId="{6EA7AEAD-640B-428F-9F13-175C3A343C7D}" destId="{5E052219-4E46-4699-A4D1-4887377AA54A}" srcOrd="0" destOrd="0" presId="urn:microsoft.com/office/officeart/2005/8/layout/hList7"/>
    <dgm:cxn modelId="{041CA756-94F1-4F6B-895B-985A83693B43}" type="presParOf" srcId="{6EA7AEAD-640B-428F-9F13-175C3A343C7D}" destId="{DA350A86-D2F4-494C-876A-E090906CB78A}" srcOrd="1" destOrd="0" presId="urn:microsoft.com/office/officeart/2005/8/layout/hList7"/>
    <dgm:cxn modelId="{28DAEFA0-4C87-49C2-8220-D0526FBB43EA}" type="presParOf" srcId="{6EA7AEAD-640B-428F-9F13-175C3A343C7D}" destId="{8F069FC7-1A1F-4D78-A5D0-949CB3FB1912}" srcOrd="2" destOrd="0" presId="urn:microsoft.com/office/officeart/2005/8/layout/hList7"/>
    <dgm:cxn modelId="{411ACA60-1B90-43DB-A72E-B529B21DF93D}" type="presParOf" srcId="{6EA7AEAD-640B-428F-9F13-175C3A343C7D}" destId="{36422CF4-3AC9-4653-891E-9D8E5DD16A8D}" srcOrd="3" destOrd="0" presId="urn:microsoft.com/office/officeart/2005/8/layout/hList7"/>
    <dgm:cxn modelId="{D2D798F9-24DC-46A7-A722-4342F5C55812}" type="presParOf" srcId="{B3D3F007-FC32-4A90-A337-3BFD55B60782}" destId="{2EFBDA0B-99F4-40F2-8BF8-0C289F2E5825}" srcOrd="1" destOrd="0" presId="urn:microsoft.com/office/officeart/2005/8/layout/hList7"/>
    <dgm:cxn modelId="{3C2C9C40-F658-4528-BBC8-F198CC5D140A}" type="presParOf" srcId="{B3D3F007-FC32-4A90-A337-3BFD55B60782}" destId="{1BE7D9E2-3D89-4105-9D6E-90A889AFA747}" srcOrd="2" destOrd="0" presId="urn:microsoft.com/office/officeart/2005/8/layout/hList7"/>
    <dgm:cxn modelId="{0DE2B01E-B010-495D-B4FC-93D22F07820D}" type="presParOf" srcId="{1BE7D9E2-3D89-4105-9D6E-90A889AFA747}" destId="{283F5829-891C-4320-9512-E4A16F3AD9D5}" srcOrd="0" destOrd="0" presId="urn:microsoft.com/office/officeart/2005/8/layout/hList7"/>
    <dgm:cxn modelId="{AA17E5A6-35DC-448C-9DAB-3972805CAF26}" type="presParOf" srcId="{1BE7D9E2-3D89-4105-9D6E-90A889AFA747}" destId="{8765EF3C-2EB3-431E-B1C3-BCE0E58B7DA6}" srcOrd="1" destOrd="0" presId="urn:microsoft.com/office/officeart/2005/8/layout/hList7"/>
    <dgm:cxn modelId="{1258BF3D-0666-4902-B9B7-0F5577B73F0C}" type="presParOf" srcId="{1BE7D9E2-3D89-4105-9D6E-90A889AFA747}" destId="{6ED01884-C357-4309-AF19-92A93BFAD499}" srcOrd="2" destOrd="0" presId="urn:microsoft.com/office/officeart/2005/8/layout/hList7"/>
    <dgm:cxn modelId="{4EDB563C-B053-4676-A096-B1A7228D1A18}" type="presParOf" srcId="{1BE7D9E2-3D89-4105-9D6E-90A889AFA747}" destId="{87D7AF12-313F-44C9-BA0C-705EF28B9539}" srcOrd="3" destOrd="0" presId="urn:microsoft.com/office/officeart/2005/8/layout/hList7"/>
    <dgm:cxn modelId="{261A9454-FF60-4A92-A6FD-AB5839A285AC}" type="presParOf" srcId="{B3D3F007-FC32-4A90-A337-3BFD55B60782}" destId="{B044AAA4-8864-4637-AAAF-745B1C6C68A9}" srcOrd="3" destOrd="0" presId="urn:microsoft.com/office/officeart/2005/8/layout/hList7"/>
    <dgm:cxn modelId="{DB2B9468-D0B3-4624-989D-6B1C995FA8B2}" type="presParOf" srcId="{B3D3F007-FC32-4A90-A337-3BFD55B60782}" destId="{F441C1BF-72CB-408F-A989-154229E4504D}" srcOrd="4" destOrd="0" presId="urn:microsoft.com/office/officeart/2005/8/layout/hList7"/>
    <dgm:cxn modelId="{D2BC338E-C653-46DD-BCE7-72A1176EECF9}" type="presParOf" srcId="{F441C1BF-72CB-408F-A989-154229E4504D}" destId="{CDCA0812-00B1-4A31-81DF-E6791D599412}" srcOrd="0" destOrd="0" presId="urn:microsoft.com/office/officeart/2005/8/layout/hList7"/>
    <dgm:cxn modelId="{294EAE52-A3D0-4642-BD5F-23551B3E6C3B}" type="presParOf" srcId="{F441C1BF-72CB-408F-A989-154229E4504D}" destId="{EB16BDE2-C467-4C7B-B289-B10085C0FEDC}" srcOrd="1" destOrd="0" presId="urn:microsoft.com/office/officeart/2005/8/layout/hList7"/>
    <dgm:cxn modelId="{19BB0B4D-FA6F-4F87-88B1-E5B92160FFD7}" type="presParOf" srcId="{F441C1BF-72CB-408F-A989-154229E4504D}" destId="{7D9D8114-7258-4B97-94B2-52FF4D3D305C}" srcOrd="2" destOrd="0" presId="urn:microsoft.com/office/officeart/2005/8/layout/hList7"/>
    <dgm:cxn modelId="{58733DBA-E1B5-449A-A7CA-D5FA2AB7FD7E}" type="presParOf" srcId="{F441C1BF-72CB-408F-A989-154229E4504D}" destId="{66C1BFD7-74BF-401A-A2F1-F573F55D69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52219-4E46-4699-A4D1-4887377AA54A}">
      <dsp:nvSpPr>
        <dsp:cNvPr id="0" name=""/>
        <dsp:cNvSpPr/>
      </dsp:nvSpPr>
      <dsp:spPr>
        <a:xfrm>
          <a:off x="878" y="0"/>
          <a:ext cx="1366958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Technical staff</a:t>
          </a:r>
          <a:endParaRPr lang="zh-TW" altLang="en-US" sz="1800" kern="1200" dirty="0"/>
        </a:p>
      </dsp:txBody>
      <dsp:txXfrm>
        <a:off x="878" y="1552574"/>
        <a:ext cx="1366958" cy="1552574"/>
      </dsp:txXfrm>
    </dsp:sp>
    <dsp:sp modelId="{36422CF4-3AC9-4653-891E-9D8E5DD16A8D}">
      <dsp:nvSpPr>
        <dsp:cNvPr id="0" name=""/>
        <dsp:cNvSpPr/>
      </dsp:nvSpPr>
      <dsp:spPr>
        <a:xfrm>
          <a:off x="41887" y="232886"/>
          <a:ext cx="1284940" cy="129251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F5829-891C-4320-9512-E4A16F3AD9D5}">
      <dsp:nvSpPr>
        <dsp:cNvPr id="0" name=""/>
        <dsp:cNvSpPr/>
      </dsp:nvSpPr>
      <dsp:spPr>
        <a:xfrm>
          <a:off x="1408845" y="0"/>
          <a:ext cx="1366958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Curation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Planning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Production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Arts Editor</a:t>
          </a:r>
          <a:endParaRPr lang="zh-TW" altLang="en-US" sz="1800" kern="1200" dirty="0"/>
        </a:p>
      </dsp:txBody>
      <dsp:txXfrm>
        <a:off x="1408845" y="1552574"/>
        <a:ext cx="1366958" cy="1552574"/>
      </dsp:txXfrm>
    </dsp:sp>
    <dsp:sp modelId="{87D7AF12-313F-44C9-BA0C-705EF28B9539}">
      <dsp:nvSpPr>
        <dsp:cNvPr id="0" name=""/>
        <dsp:cNvSpPr/>
      </dsp:nvSpPr>
      <dsp:spPr>
        <a:xfrm>
          <a:off x="1449854" y="232886"/>
          <a:ext cx="1284940" cy="1292518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A0812-00B1-4A31-81DF-E6791D599412}">
      <dsp:nvSpPr>
        <dsp:cNvPr id="0" name=""/>
        <dsp:cNvSpPr/>
      </dsp:nvSpPr>
      <dsp:spPr>
        <a:xfrm>
          <a:off x="2816812" y="0"/>
          <a:ext cx="1366958" cy="3881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Editor Online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Sessional Assistant</a:t>
          </a:r>
          <a:endParaRPr lang="zh-TW" altLang="en-US" sz="1800" kern="1200" dirty="0"/>
        </a:p>
      </dsp:txBody>
      <dsp:txXfrm>
        <a:off x="2816812" y="1552574"/>
        <a:ext cx="1366958" cy="1552574"/>
      </dsp:txXfrm>
    </dsp:sp>
    <dsp:sp modelId="{66C1BFD7-74BF-401A-A2F1-F573F55D69D2}">
      <dsp:nvSpPr>
        <dsp:cNvPr id="0" name=""/>
        <dsp:cNvSpPr/>
      </dsp:nvSpPr>
      <dsp:spPr>
        <a:xfrm>
          <a:off x="2857821" y="232886"/>
          <a:ext cx="1284940" cy="1292518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8000" b="-3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4B5F7-7D71-4C14-BE45-2C46B4AD51F0}">
      <dsp:nvSpPr>
        <dsp:cNvPr id="0" name=""/>
        <dsp:cNvSpPr/>
      </dsp:nvSpPr>
      <dsp:spPr>
        <a:xfrm>
          <a:off x="167385" y="3105149"/>
          <a:ext cx="3849878" cy="5822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2A43-7D84-4A9D-8053-A298D9180967}" type="datetimeFigureOut">
              <a:rPr lang="zh-TW" altLang="en-US" smtClean="0"/>
              <a:t>2018/8/10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78BA-90B9-4F6F-908A-31503C44CC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72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67503c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e67503c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ED00B7B-D02C-4A26-BF52-A79A3D2FDA7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81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38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Sector Report by TPTSEU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978" y="4050836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2018 August 14-15 </a:t>
            </a:r>
          </a:p>
          <a:p>
            <a:r>
              <a:rPr lang="en-US" altLang="zh-TW" dirty="0" smtClean="0"/>
              <a:t>UNI </a:t>
            </a:r>
            <a:r>
              <a:rPr lang="en-US" altLang="zh-TW" dirty="0" err="1" smtClean="0"/>
              <a:t>Apro</a:t>
            </a:r>
            <a:r>
              <a:rPr lang="en-US" altLang="zh-TW" dirty="0" smtClean="0"/>
              <a:t> MEI Committee Meeting and </a:t>
            </a:r>
            <a:r>
              <a:rPr lang="en-US" altLang="zh-TW" dirty="0" smtClean="0"/>
              <a:t>Forum</a:t>
            </a:r>
          </a:p>
          <a:p>
            <a:r>
              <a:rPr lang="en-US" altLang="zh-TW" dirty="0" smtClean="0"/>
              <a:t>Davao City</a:t>
            </a:r>
            <a:r>
              <a:rPr lang="en-US" altLang="zh-TW" dirty="0" smtClean="0"/>
              <a:t>/Philippines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we learnt from here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785308" y="4050833"/>
            <a:ext cx="8488695" cy="1096899"/>
          </a:xfrm>
        </p:spPr>
        <p:txBody>
          <a:bodyPr>
            <a:normAutofit/>
          </a:bodyPr>
          <a:lstStyle/>
          <a:p>
            <a:r>
              <a:rPr lang="en-US" altLang="zh-TW" dirty="0"/>
              <a:t>develop </a:t>
            </a:r>
            <a:r>
              <a:rPr lang="en-US" altLang="zh-TW" dirty="0" err="1"/>
              <a:t>organising</a:t>
            </a:r>
            <a:r>
              <a:rPr lang="en-US" altLang="zh-TW" dirty="0"/>
              <a:t> </a:t>
            </a:r>
            <a:r>
              <a:rPr lang="en-US" altLang="zh-TW" sz="2400" dirty="0"/>
              <a:t>skills</a:t>
            </a:r>
            <a:r>
              <a:rPr lang="en-US" altLang="zh-TW" dirty="0"/>
              <a:t> and campaigns, gathering </a:t>
            </a:r>
            <a:r>
              <a:rPr lang="en-US" altLang="zh-TW" sz="2400" dirty="0"/>
              <a:t>the information </a:t>
            </a:r>
            <a:r>
              <a:rPr lang="en-US" altLang="zh-TW" dirty="0"/>
              <a:t>and </a:t>
            </a:r>
            <a:r>
              <a:rPr lang="en-US" altLang="zh-TW" dirty="0" smtClean="0"/>
              <a:t>study </a:t>
            </a:r>
            <a:r>
              <a:rPr lang="en-US" altLang="zh-TW" dirty="0"/>
              <a:t>on union </a:t>
            </a:r>
            <a:r>
              <a:rPr lang="en-US" altLang="zh-TW" dirty="0" err="1"/>
              <a:t>organising</a:t>
            </a:r>
            <a:r>
              <a:rPr lang="en-US" altLang="zh-TW" dirty="0"/>
              <a:t> </a:t>
            </a:r>
            <a:r>
              <a:rPr lang="en-US" altLang="zh-TW" sz="2400" dirty="0" smtClean="0"/>
              <a:t>strategies</a:t>
            </a:r>
            <a:r>
              <a:rPr lang="en-US" altLang="zh-TW" dirty="0" smtClean="0"/>
              <a:t>, and aiming </a:t>
            </a:r>
            <a:r>
              <a:rPr lang="en-US" altLang="zh-TW" sz="2400" dirty="0" smtClean="0"/>
              <a:t>at best practice</a:t>
            </a:r>
            <a:r>
              <a:rPr lang="en-US" altLang="zh-TW" dirty="0" smtClean="0"/>
              <a:t>;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1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Public Media Act undergoing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Ministry of Culture announced to deploy mega project to revamp public media in 2016</a:t>
            </a:r>
          </a:p>
          <a:p>
            <a:r>
              <a:rPr lang="en-US" altLang="zh-TW" dirty="0" smtClean="0"/>
              <a:t>For request the employee directorship, TPTS Union promoted a reform on Public TV Act and related policy issue in a long time</a:t>
            </a:r>
          </a:p>
          <a:p>
            <a:r>
              <a:rPr lang="en-US" altLang="zh-TW" dirty="0" smtClean="0"/>
              <a:t>This endeavor earned our entrance to discussing legislation issue on Public media</a:t>
            </a:r>
          </a:p>
          <a:p>
            <a:r>
              <a:rPr lang="en-US" altLang="zh-TW" dirty="0" smtClean="0"/>
              <a:t>The TPTS Enterprise Union as the hub of talk for merging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932" y="609600"/>
            <a:ext cx="5098140" cy="3804684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934" y="3789381"/>
            <a:ext cx="4091492" cy="306861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299934" y="2511942"/>
            <a:ext cx="12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2016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5299934" y="2511942"/>
            <a:ext cx="1337534" cy="4894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552791" y="4679576"/>
            <a:ext cx="140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2013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9520518" y="4615031"/>
            <a:ext cx="1506070" cy="58091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2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Introduced the conclusion of  UNI-MEI GA, 2015 to Public Media Unions locally</a:t>
            </a:r>
            <a:br>
              <a:rPr lang="en-US" altLang="zh-TW" dirty="0" smtClean="0"/>
            </a:br>
            <a:r>
              <a:rPr lang="en-US" altLang="zh-TW" dirty="0" smtClean="0"/>
              <a:t>to gathering solidarity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850014"/>
            <a:ext cx="4184650" cy="2502584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850489"/>
            <a:ext cx="4183062" cy="2501635"/>
          </a:xfrm>
        </p:spPr>
      </p:pic>
    </p:spTree>
    <p:extLst>
      <p:ext uri="{BB962C8B-B14F-4D97-AF65-F5344CB8AC3E}">
        <p14:creationId xmlns:p14="http://schemas.microsoft.com/office/powerpoint/2010/main" val="39488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2017-2018 onward highly presented our Union-approach to the New Legislation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729594"/>
            <a:ext cx="4184650" cy="2743425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</p:spTree>
    <p:extLst>
      <p:ext uri="{BB962C8B-B14F-4D97-AF65-F5344CB8AC3E}">
        <p14:creationId xmlns:p14="http://schemas.microsoft.com/office/powerpoint/2010/main" val="1641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 idx="4294967295"/>
          </p:nvPr>
        </p:nvSpPr>
        <p:spPr>
          <a:xfrm>
            <a:off x="927306" y="220664"/>
            <a:ext cx="83629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000" dirty="0"/>
              <a:t>Public Media Employee Unions United, </a:t>
            </a:r>
            <a:r>
              <a:rPr lang="en-US" altLang="zh-TW" sz="4000" dirty="0" smtClean="0"/>
              <a:t>on the Rise </a:t>
            </a:r>
            <a:endParaRPr lang="en-US" altLang="zh-TW" sz="4000" dirty="0"/>
          </a:p>
        </p:txBody>
      </p:sp>
      <p:sp>
        <p:nvSpPr>
          <p:cNvPr id="47107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774825" y="2276476"/>
            <a:ext cx="4040188" cy="639763"/>
          </a:xfrm>
        </p:spPr>
        <p:txBody>
          <a:bodyPr anchor="b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2400" b="1" dirty="0"/>
              <a:t>Worker Participation into</a:t>
            </a:r>
          </a:p>
          <a:p>
            <a:pPr marL="0" indent="0">
              <a:buNone/>
            </a:pPr>
            <a:r>
              <a:rPr lang="en-US" altLang="zh-TW" sz="2400" b="1" dirty="0"/>
              <a:t>Governance request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7108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3014663"/>
            <a:ext cx="4040188" cy="2271712"/>
          </a:xfrm>
        </p:spPr>
      </p:pic>
      <p:sp>
        <p:nvSpPr>
          <p:cNvPr id="47109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5108781" y="1398589"/>
            <a:ext cx="4321175" cy="639763"/>
          </a:xfrm>
        </p:spPr>
        <p:txBody>
          <a:bodyPr anchor="b"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2400" b="1" dirty="0"/>
              <a:t>Union-Approach to revising PTS Act recognizable by stakeholders</a:t>
            </a:r>
          </a:p>
        </p:txBody>
      </p:sp>
      <p:pic>
        <p:nvPicPr>
          <p:cNvPr id="47110" name="內容版面配置區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8351" y="2174876"/>
            <a:ext cx="4232275" cy="4422775"/>
          </a:xfrm>
        </p:spPr>
      </p:pic>
      <p:sp>
        <p:nvSpPr>
          <p:cNvPr id="9" name="圓角矩形圖說文字 8"/>
          <p:cNvSpPr/>
          <p:nvPr/>
        </p:nvSpPr>
        <p:spPr>
          <a:xfrm>
            <a:off x="2135189" y="5805488"/>
            <a:ext cx="2808287" cy="647700"/>
          </a:xfrm>
          <a:prstGeom prst="wedgeRoundRectCallout">
            <a:avLst>
              <a:gd name="adj1" fmla="val -6415"/>
              <a:gd name="adj2" fmla="val -1529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>
                <a:solidFill>
                  <a:srgbClr val="FF0000"/>
                </a:solidFill>
              </a:rPr>
              <a:t>Employee Director         A Must</a:t>
            </a:r>
          </a:p>
        </p:txBody>
      </p:sp>
    </p:spTree>
    <p:extLst>
      <p:ext uri="{BB962C8B-B14F-4D97-AF65-F5344CB8AC3E}">
        <p14:creationId xmlns:p14="http://schemas.microsoft.com/office/powerpoint/2010/main" val="33212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Thanks for </a:t>
            </a:r>
            <a:r>
              <a:rPr lang="en-US" altLang="zh-TW" dirty="0" smtClean="0"/>
              <a:t>Our Sisters and Brothers</a:t>
            </a:r>
            <a:endParaRPr lang="en-US" altLang="zh-TW" dirty="0"/>
          </a:p>
        </p:txBody>
      </p:sp>
      <p:sp>
        <p:nvSpPr>
          <p:cNvPr id="41994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  <a:p>
            <a:pPr>
              <a:lnSpc>
                <a:spcPct val="90000"/>
              </a:lnSpc>
            </a:pPr>
            <a:endParaRPr lang="en-US" altLang="zh-TW" sz="1400" dirty="0"/>
          </a:p>
        </p:txBody>
      </p:sp>
      <p:pic>
        <p:nvPicPr>
          <p:cNvPr id="41996" name="Picture 12" descr="12924494_1083833621659601_8817567486000591277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42" y="1853939"/>
            <a:ext cx="2920651" cy="1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cnalogo_705x46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88" y="1930400"/>
            <a:ext cx="3029497" cy="20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Picture 15" descr="IMAG10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776" y="2680614"/>
            <a:ext cx="2796729" cy="29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947" y="436655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214" y="327938"/>
            <a:ext cx="8972788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Preserving the Public TV, Radio and National News Agency together by resourcing the cases </a:t>
            </a:r>
            <a:r>
              <a:rPr lang="en-US" altLang="zh-TW" dirty="0" smtClean="0"/>
              <a:t>based on Southbound </a:t>
            </a:r>
            <a:r>
              <a:rPr lang="en-US" altLang="zh-TW" dirty="0" smtClean="0"/>
              <a:t>Policy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889336"/>
            <a:ext cx="4184035" cy="3880772"/>
          </a:xfrm>
        </p:spPr>
        <p:txBody>
          <a:bodyPr/>
          <a:lstStyle/>
          <a:p>
            <a:r>
              <a:rPr lang="en-US" altLang="zh-TW" dirty="0" smtClean="0"/>
              <a:t>Studying the MCOT Media Organization of Thailand from </a:t>
            </a:r>
            <a:r>
              <a:rPr lang="en-US" altLang="zh-TW" dirty="0" smtClean="0"/>
              <a:t>2013, 2016</a:t>
            </a:r>
            <a:endParaRPr lang="en-US" altLang="zh-TW" dirty="0" smtClean="0"/>
          </a:p>
          <a:p>
            <a:r>
              <a:rPr lang="en-US" altLang="zh-TW" dirty="0" smtClean="0"/>
              <a:t>Referring the </a:t>
            </a:r>
            <a:r>
              <a:rPr lang="en-US" altLang="zh-TW" dirty="0" err="1" smtClean="0"/>
              <a:t>Bernama</a:t>
            </a:r>
            <a:r>
              <a:rPr lang="en-US" altLang="zh-TW" dirty="0" smtClean="0"/>
              <a:t> TV, Malaysia reform from 2015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784" y="1721224"/>
            <a:ext cx="2416884" cy="18126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87" y="3926541"/>
            <a:ext cx="2287792" cy="17158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310" y="3829722"/>
            <a:ext cx="2545976" cy="19094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74" y="5255442"/>
            <a:ext cx="2330824" cy="1559194"/>
          </a:xfrm>
          <a:prstGeom prst="rect">
            <a:avLst/>
          </a:prstGeom>
        </p:spPr>
      </p:pic>
      <p:pic>
        <p:nvPicPr>
          <p:cNvPr id="11" name="內容版面配置區 10"/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7" y="3533887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4853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Malaysia, 2017 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26" y="1370832"/>
            <a:ext cx="4183062" cy="3137296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88" y="194945"/>
            <a:ext cx="4184650" cy="235177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26" y="4659968"/>
            <a:ext cx="3743661" cy="21039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022" y="2514335"/>
            <a:ext cx="4701947" cy="26424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592" y="2514335"/>
            <a:ext cx="2395861" cy="42630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621" y="4602918"/>
            <a:ext cx="4012602" cy="22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336" y="609600"/>
            <a:ext cx="8800666" cy="1320800"/>
          </a:xfrm>
        </p:spPr>
        <p:txBody>
          <a:bodyPr/>
          <a:lstStyle/>
          <a:p>
            <a:r>
              <a:rPr lang="en-US" altLang="zh-TW" dirty="0" smtClean="0"/>
              <a:t>Currently, we </a:t>
            </a:r>
            <a:r>
              <a:rPr lang="en-US" altLang="zh-TW" dirty="0" smtClean="0"/>
              <a:t>reached </a:t>
            </a:r>
            <a:r>
              <a:rPr lang="en-US" altLang="zh-TW" dirty="0" smtClean="0"/>
              <a:t>the consensus with Ministry of Culture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 Employee Directorship is confirmed</a:t>
            </a:r>
          </a:p>
          <a:p>
            <a:r>
              <a:rPr lang="en-US" altLang="zh-TW" dirty="0" smtClean="0"/>
              <a:t>The three Enterprise Unions is planned into one Union being Comprehensively representative </a:t>
            </a:r>
          </a:p>
          <a:p>
            <a:r>
              <a:rPr lang="en-US" altLang="zh-TW" dirty="0" smtClean="0"/>
              <a:t>The Three Unions are allowed attend the Public Media integration working group</a:t>
            </a:r>
          </a:p>
          <a:p>
            <a:r>
              <a:rPr lang="en-US" altLang="zh-TW" dirty="0" smtClean="0"/>
              <a:t>The Sunset Clause will </a:t>
            </a:r>
            <a:r>
              <a:rPr lang="en-US" altLang="zh-TW" dirty="0" smtClean="0"/>
              <a:t>manage </a:t>
            </a:r>
            <a:r>
              <a:rPr lang="en-US" altLang="zh-TW" dirty="0" smtClean="0"/>
              <a:t>the transition into one corporate structure and preserving workforce during </a:t>
            </a:r>
            <a:r>
              <a:rPr lang="en-US" altLang="zh-TW" dirty="0" smtClean="0"/>
              <a:t>this two-year </a:t>
            </a:r>
            <a:r>
              <a:rPr lang="en-US" altLang="zh-TW" dirty="0" smtClean="0"/>
              <a:t>period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68" y="1587101"/>
            <a:ext cx="4184650" cy="238203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740" y="3506566"/>
            <a:ext cx="5887655" cy="335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we learnt from here 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32386"/>
          </a:xfrm>
        </p:spPr>
        <p:txBody>
          <a:bodyPr>
            <a:normAutofit fontScale="92500"/>
          </a:bodyPr>
          <a:lstStyle/>
          <a:p>
            <a:r>
              <a:rPr lang="en-US" altLang="zh-TW" sz="2400" dirty="0"/>
              <a:t>To develop union </a:t>
            </a:r>
            <a:r>
              <a:rPr lang="en-US" altLang="zh-TW" sz="3200" dirty="0"/>
              <a:t>alliances</a:t>
            </a:r>
            <a:r>
              <a:rPr lang="en-US" altLang="zh-TW" sz="2400" dirty="0"/>
              <a:t> targeting </a:t>
            </a:r>
            <a:r>
              <a:rPr lang="en-US" altLang="zh-TW" sz="3200" dirty="0" smtClean="0"/>
              <a:t>local and regional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industry associations and to reach agreements on trade union </a:t>
            </a:r>
            <a:r>
              <a:rPr lang="en-US" altLang="zh-TW" sz="3200" dirty="0"/>
              <a:t>rights and decent </a:t>
            </a:r>
            <a:r>
              <a:rPr lang="en-US" altLang="zh-TW" sz="3200" dirty="0" smtClean="0"/>
              <a:t>work</a:t>
            </a: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3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Transformation or Turbulent era for Audiovisual Media Workers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 smtClean="0"/>
              <a:t>How to deal with Disruption regulation</a:t>
            </a:r>
          </a:p>
          <a:p>
            <a:r>
              <a:rPr lang="en-US" altLang="zh-TW" sz="4000" dirty="0" smtClean="0"/>
              <a:t>How to revamp or re-equip, train the workers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New Types of Work and Union support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From 2017 to 2018, the outgoing and inward request for a new media service and minor language service within Board of Directors</a:t>
            </a:r>
          </a:p>
          <a:p>
            <a:r>
              <a:rPr lang="en-US" altLang="zh-TW" dirty="0" smtClean="0"/>
              <a:t>With the participation of PTS Enterprise Union, the issues are kept transparent and professional based-decision-making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1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A. Public Service Media Project Centre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77334" y="1688951"/>
            <a:ext cx="4412018" cy="4679576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sz="2900" dirty="0" smtClean="0"/>
              <a:t>With Union President, Shop Steward highly participated into the business</a:t>
            </a:r>
            <a:r>
              <a:rPr lang="zh-TW" altLang="en-US" sz="2900" dirty="0" smtClean="0"/>
              <a:t> </a:t>
            </a:r>
            <a:r>
              <a:rPr lang="en-US" altLang="zh-TW" sz="2900" dirty="0" smtClean="0"/>
              <a:t>(launched in June 2017)</a:t>
            </a:r>
          </a:p>
          <a:p>
            <a:r>
              <a:rPr lang="en-US" altLang="zh-TW" sz="2900" dirty="0" smtClean="0"/>
              <a:t>For new establishment, allow flexibly regrouping the permanent workers into one office </a:t>
            </a:r>
          </a:p>
          <a:p>
            <a:r>
              <a:rPr lang="en-US" altLang="zh-TW" sz="2900" dirty="0" smtClean="0"/>
              <a:t>Consultative Committee is equipped with the Centre chaired by Directors (public media reform) and ex-professional workers in PTS</a:t>
            </a:r>
          </a:p>
          <a:p>
            <a:r>
              <a:rPr lang="en-US" altLang="zh-TW" sz="2900" dirty="0" smtClean="0"/>
              <a:t>Leading by One-Executive Director with Young, Research-oriented and Unionized background (organized social media, streaming platform, project incubator division)</a:t>
            </a:r>
          </a:p>
          <a:p>
            <a:r>
              <a:rPr lang="en-US" altLang="zh-TW" sz="2900" dirty="0" smtClean="0"/>
              <a:t>Automation, condensed workflow and peripheral deployed by new media wise thinking</a:t>
            </a:r>
          </a:p>
          <a:p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951" y="1477814"/>
            <a:ext cx="4184650" cy="3138487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226" y="4081864"/>
            <a:ext cx="3701514" cy="27761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72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372607" y="623200"/>
            <a:ext cx="2696800" cy="2696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609591" y="860032"/>
            <a:ext cx="2222800" cy="2222800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Programm</a:t>
            </a:r>
            <a:r>
              <a:rPr lang="en-US" sz="16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Production</a:t>
            </a:r>
            <a:endParaRPr sz="16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3217407" y="623200"/>
            <a:ext cx="2696800" cy="2696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3454391" y="860032"/>
            <a:ext cx="2222800" cy="2222800"/>
          </a:xfrm>
          <a:prstGeom prst="ellipse">
            <a:avLst/>
          </a:prstGeom>
          <a:solidFill>
            <a:srgbClr val="FF00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News/</a:t>
            </a:r>
          </a:p>
          <a:p>
            <a:pPr algn="ctr"/>
            <a:r>
              <a:rPr lang="en-US" altLang="zh-TW" sz="24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 Planning</a:t>
            </a:r>
            <a:endParaRPr sz="24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6062207" y="623200"/>
            <a:ext cx="2696800" cy="2696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6062207" y="860032"/>
            <a:ext cx="2459784" cy="22228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Media</a:t>
            </a:r>
          </a:p>
          <a:p>
            <a:pPr algn="ctr"/>
            <a:r>
              <a:rPr lang="en-US" altLang="zh-TW" sz="24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</a:t>
            </a:r>
            <a:endParaRPr sz="24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8805407" y="623200"/>
            <a:ext cx="2696800" cy="2696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9042391" y="860032"/>
            <a:ext cx="2222800" cy="22228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R&amp;D</a:t>
            </a:r>
            <a:endParaRPr sz="2400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26"/>
          <p:cNvSpPr/>
          <p:nvPr/>
        </p:nvSpPr>
        <p:spPr>
          <a:xfrm rot="5400000">
            <a:off x="4550484" y="2078287"/>
            <a:ext cx="3011941" cy="6139163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126;p26"/>
          <p:cNvSpPr txBox="1"/>
          <p:nvPr/>
        </p:nvSpPr>
        <p:spPr>
          <a:xfrm>
            <a:off x="4118033" y="4744967"/>
            <a:ext cx="3820000" cy="131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TW" sz="4000" dirty="0" smtClean="0">
                <a:solidFill>
                  <a:srgbClr val="FFFFFF"/>
                </a:solidFill>
              </a:rPr>
              <a:t>Working group </a:t>
            </a: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358428">
            <a:off x="7461901" y="4101283"/>
            <a:ext cx="2602567" cy="260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027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B. </a:t>
            </a:r>
            <a:r>
              <a:rPr lang="en-US" altLang="zh-TW" dirty="0" smtClean="0"/>
              <a:t>Taiwan PSM </a:t>
            </a:r>
            <a:r>
              <a:rPr lang="en-US" altLang="zh-TW" dirty="0" smtClean="0"/>
              <a:t>News Portal Platform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Reacted to the impending Public Media Act, to integrate the every sector of news production together into one platform and curator</a:t>
            </a:r>
          </a:p>
          <a:p>
            <a:r>
              <a:rPr lang="en-US" altLang="zh-TW" dirty="0" smtClean="0"/>
              <a:t>The rollout service by PSM News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a feature form reporting and curating through public algorithm </a:t>
            </a:r>
          </a:p>
          <a:p>
            <a:r>
              <a:rPr lang="en-US" altLang="zh-TW" dirty="0" smtClean="0"/>
              <a:t>Based on current documentary and news program, daily news reel, the platform should choose the suitable topics to feature online for netizen. </a:t>
            </a:r>
          </a:p>
          <a:p>
            <a:r>
              <a:rPr lang="en-US" altLang="zh-TW" dirty="0" smtClean="0"/>
              <a:t> The planned finance for new PSM news platform is scheduled to deliver annually by USD 330,000 through three-consecutive year.</a:t>
            </a:r>
          </a:p>
          <a:p>
            <a:r>
              <a:rPr lang="en-US" altLang="zh-TW" dirty="0" smtClean="0"/>
              <a:t>The 80% of expenditure is spent for human resource and content production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5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 Editor-in-Chief to work with an young and innovative team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The workforce is mostly consist of permanent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staffs from News Desk </a:t>
            </a:r>
          </a:p>
          <a:p>
            <a:r>
              <a:rPr lang="en-US" altLang="zh-TW" dirty="0" smtClean="0"/>
              <a:t>The online technician will be outsourcing talent by contract binding</a:t>
            </a:r>
          </a:p>
          <a:p>
            <a:r>
              <a:rPr lang="en-US" altLang="zh-TW" dirty="0" smtClean="0"/>
              <a:t>The Union is consulted by Board of Directors on behalf of profession interest to readdress this project into the collaboration with PSM Project Centre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0303900"/>
              </p:ext>
            </p:extLst>
          </p:nvPr>
        </p:nvGraphicFramePr>
        <p:xfrm>
          <a:off x="5089525" y="2160588"/>
          <a:ext cx="4184650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28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C. The Southeast Asia News Service by PTS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April 2, 2018 PTS launched the Southeast Asia TV News Service in local channel</a:t>
            </a:r>
          </a:p>
          <a:p>
            <a:r>
              <a:rPr lang="en-US" altLang="zh-TW" dirty="0" smtClean="0"/>
              <a:t>Aiming at migrant workers from Vietnam, Thailand, and Indonesia</a:t>
            </a:r>
          </a:p>
          <a:p>
            <a:r>
              <a:rPr lang="en-US" altLang="zh-TW" dirty="0" smtClean="0"/>
              <a:t>Three-language services by airing  5-minute slot everyday</a:t>
            </a:r>
          </a:p>
          <a:p>
            <a:r>
              <a:rPr lang="en-US" altLang="zh-TW" dirty="0" smtClean="0"/>
              <a:t>Hiring ten news translator for production of info-news on daily life concern</a:t>
            </a:r>
          </a:p>
          <a:p>
            <a:r>
              <a:rPr lang="en-US" altLang="zh-TW" dirty="0" smtClean="0"/>
              <a:t>Freelance status currently needed to be reviewed by a long-term planning and challenge to be recruited into permanent staff 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707295"/>
            <a:ext cx="4184650" cy="2788023"/>
          </a:xfrm>
        </p:spPr>
      </p:pic>
      <p:sp>
        <p:nvSpPr>
          <p:cNvPr id="6" name="文字方塊 5"/>
          <p:cNvSpPr txBox="1"/>
          <p:nvPr/>
        </p:nvSpPr>
        <p:spPr>
          <a:xfrm>
            <a:off x="5238974" y="5604734"/>
            <a:ext cx="289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 : CNA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391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D. Taiwanese Dialect and Culture Channel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440157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DPP Government replied to the request of media democratization in preserving minority language </a:t>
            </a:r>
          </a:p>
          <a:p>
            <a:r>
              <a:rPr lang="en-US" altLang="zh-TW" dirty="0" smtClean="0"/>
              <a:t>Taiwanese Dialect is used by majority however it is not the official one in Great Chinese Community</a:t>
            </a:r>
          </a:p>
          <a:p>
            <a:r>
              <a:rPr lang="en-US" altLang="zh-TW" dirty="0" smtClean="0"/>
              <a:t>Central Government decided to deliver USD 13 million annually to PTS for running a dedicated channel to serving the preservation</a:t>
            </a:r>
          </a:p>
          <a:p>
            <a:r>
              <a:rPr lang="en-US" altLang="zh-TW" dirty="0" smtClean="0"/>
              <a:t>PTS and Union requested the amount of Taiwanese Dialect Channel included the finance for permanent workers </a:t>
            </a:r>
          </a:p>
          <a:p>
            <a:r>
              <a:rPr lang="en-US" altLang="zh-TW" dirty="0" smtClean="0"/>
              <a:t>Partial amount disburses for the TV production by CTS in order to secure its employment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57985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we learnt from here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334483" y="4050836"/>
            <a:ext cx="9099974" cy="2522089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There should also be more </a:t>
            </a:r>
            <a:r>
              <a:rPr lang="en-US" altLang="zh-TW" sz="2400" dirty="0"/>
              <a:t>extensive government-employer-trade union collaboration </a:t>
            </a:r>
            <a:r>
              <a:rPr lang="en-US" altLang="zh-TW" dirty="0"/>
              <a:t>and cooperation to develop more </a:t>
            </a:r>
            <a:r>
              <a:rPr lang="en-US" altLang="zh-TW" sz="2400" dirty="0"/>
              <a:t>effective future workforce strategy</a:t>
            </a:r>
            <a:r>
              <a:rPr lang="en-US" altLang="zh-TW" dirty="0"/>
              <a:t> to prepare for the disruptive changes and skills requirements. It should include adjustment measures which </a:t>
            </a:r>
            <a:r>
              <a:rPr lang="en-US" altLang="zh-TW" sz="2400" dirty="0"/>
              <a:t>minimize job displacement </a:t>
            </a:r>
            <a:r>
              <a:rPr lang="en-US" altLang="zh-TW" dirty="0"/>
              <a:t>and a program to ensure the </a:t>
            </a:r>
            <a:r>
              <a:rPr lang="en-US" altLang="zh-TW" sz="2400" dirty="0"/>
              <a:t>smooth “transitioning” </a:t>
            </a:r>
            <a:r>
              <a:rPr lang="en-US" altLang="zh-TW" dirty="0"/>
              <a:t>of the workers from the old to new or reformatted jobs</a:t>
            </a:r>
            <a:r>
              <a:rPr lang="en-US" altLang="zh-TW" dirty="0" smtClean="0"/>
              <a:t>.</a:t>
            </a:r>
          </a:p>
          <a:p>
            <a:r>
              <a:rPr lang="en-US" altLang="zh-TW" sz="1500" dirty="0" smtClean="0"/>
              <a:t>Excerpt from the Joint Statement by</a:t>
            </a:r>
            <a:r>
              <a:rPr lang="en-US" altLang="zh-TW" sz="1500" b="1" dirty="0"/>
              <a:t>6</a:t>
            </a:r>
            <a:r>
              <a:rPr lang="en-US" altLang="zh-TW" sz="1500" b="1" baseline="30000" dirty="0"/>
              <a:t>th</a:t>
            </a:r>
            <a:r>
              <a:rPr lang="en-US" altLang="zh-TW" sz="1500" b="1" dirty="0"/>
              <a:t> UNI </a:t>
            </a:r>
            <a:r>
              <a:rPr lang="en-US" altLang="zh-TW" sz="1500" b="1" dirty="0" err="1"/>
              <a:t>Apro</a:t>
            </a:r>
            <a:r>
              <a:rPr lang="en-US" altLang="zh-TW" sz="1500" b="1" dirty="0"/>
              <a:t> East Asia </a:t>
            </a:r>
            <a:r>
              <a:rPr lang="en-US" altLang="zh-TW" sz="1500" b="1" dirty="0" smtClean="0"/>
              <a:t>Affiliates</a:t>
            </a:r>
            <a:r>
              <a:rPr lang="zh-TW" altLang="en-US" sz="1500" b="1" dirty="0" smtClean="0"/>
              <a:t> </a:t>
            </a:r>
            <a:r>
              <a:rPr lang="en-US" altLang="zh-TW" sz="1500" b="1" dirty="0" smtClean="0"/>
              <a:t>Forum</a:t>
            </a:r>
            <a:endParaRPr lang="zh-TW" altLang="zh-TW" sz="1500" dirty="0"/>
          </a:p>
          <a:p>
            <a:r>
              <a:rPr lang="en-US" altLang="zh-TW" dirty="0" smtClean="0"/>
              <a:t> 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819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Tasks for Organizing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Erecting a Confederation of Public Media Trade Unions is beginning to be discussed by all stakeholders </a:t>
            </a:r>
          </a:p>
          <a:p>
            <a:r>
              <a:rPr lang="en-US" altLang="zh-TW" dirty="0" smtClean="0"/>
              <a:t>Finding a common interest between TPTSEU and TMWU (Taiwan Media Workers’ Union) and showing our solidarity in condition negotiation (for example, exemption to 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one </a:t>
            </a:r>
            <a:r>
              <a:rPr lang="en-US" altLang="zh-TW" dirty="0"/>
              <a:t>fixed rest day in every 7-day period </a:t>
            </a:r>
            <a:r>
              <a:rPr lang="en-US" altLang="zh-TW" dirty="0" smtClean="0"/>
              <a:t>disrupted by a special assignment )</a:t>
            </a:r>
          </a:p>
          <a:p>
            <a:r>
              <a:rPr lang="en-US" altLang="zh-TW" dirty="0" smtClean="0"/>
              <a:t>Requesting for an intervention into the real deal behind contract-based workers in TITV denounced by Taiwan Indigenous</a:t>
            </a:r>
            <a:r>
              <a:rPr lang="zh-TW" altLang="en-US" dirty="0" smtClean="0"/>
              <a:t> </a:t>
            </a:r>
            <a:r>
              <a:rPr lang="en-US" altLang="zh-TW" dirty="0" smtClean="0"/>
              <a:t>People Culture Foundation Enterprise Union (partnership with every sector of Taiwan State)</a:t>
            </a:r>
          </a:p>
          <a:p>
            <a:r>
              <a:rPr lang="en-US" altLang="zh-TW" dirty="0" smtClean="0"/>
              <a:t> Under the New Southbound Policy promoted by Central Government in every sector, Trade Unions, in which way, handle with this opportunity to enlarge the cooperation with UNI </a:t>
            </a:r>
            <a:r>
              <a:rPr lang="en-US" altLang="zh-TW" dirty="0" err="1" smtClean="0"/>
              <a:t>Apro</a:t>
            </a:r>
            <a:r>
              <a:rPr lang="en-US" altLang="zh-TW" dirty="0" smtClean="0"/>
              <a:t> (including Media Unions) 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62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Concluding Remark: Public Media Union under attack, let’s united and being innovative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3" y="2670615"/>
            <a:ext cx="4183062" cy="2861383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  <p:sp>
        <p:nvSpPr>
          <p:cNvPr id="9" name="文字方塊 8"/>
          <p:cNvSpPr txBox="1"/>
          <p:nvPr/>
        </p:nvSpPr>
        <p:spPr>
          <a:xfrm>
            <a:off x="5249732" y="5862918"/>
            <a:ext cx="359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IPCF Union July 13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9863" y="5862918"/>
            <a:ext cx="409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 CTS and TPTSEU, August 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517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we gone through those days in 2017-2018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year-end revision of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Labour</a:t>
            </a:r>
            <a:r>
              <a:rPr lang="en-US" altLang="zh-TW" b="1" dirty="0" smtClean="0">
                <a:solidFill>
                  <a:srgbClr val="FF0000"/>
                </a:solidFill>
              </a:rPr>
              <a:t> Act</a:t>
            </a:r>
          </a:p>
          <a:p>
            <a:r>
              <a:rPr lang="en-US" altLang="zh-TW" dirty="0"/>
              <a:t>The second round of </a:t>
            </a:r>
            <a:r>
              <a:rPr lang="en-US" altLang="zh-TW" b="1" dirty="0">
                <a:solidFill>
                  <a:srgbClr val="FF0000"/>
                </a:solidFill>
              </a:rPr>
              <a:t>Collective agreements </a:t>
            </a:r>
            <a:r>
              <a:rPr lang="en-US" altLang="zh-TW" dirty="0"/>
              <a:t>is negotiated with Management Staff and Chief Executive Officer</a:t>
            </a:r>
          </a:p>
          <a:p>
            <a:r>
              <a:rPr lang="en-US" altLang="zh-TW" dirty="0"/>
              <a:t>The </a:t>
            </a:r>
            <a:r>
              <a:rPr lang="en-US" altLang="zh-TW" b="1" dirty="0">
                <a:solidFill>
                  <a:srgbClr val="FF0000"/>
                </a:solidFill>
              </a:rPr>
              <a:t>New Media project </a:t>
            </a:r>
            <a:r>
              <a:rPr lang="en-US" altLang="zh-TW" dirty="0"/>
              <a:t>is launching under highly consensus between employing institute and employee organization</a:t>
            </a:r>
          </a:p>
          <a:p>
            <a:r>
              <a:rPr lang="en-US" altLang="zh-TW" dirty="0"/>
              <a:t>PTS is complying </a:t>
            </a:r>
            <a:r>
              <a:rPr lang="en-US" altLang="zh-TW" b="1" dirty="0">
                <a:solidFill>
                  <a:srgbClr val="FF0000"/>
                </a:solidFill>
              </a:rPr>
              <a:t>New Southbound Policy </a:t>
            </a:r>
            <a:r>
              <a:rPr lang="en-US" altLang="zh-TW" dirty="0"/>
              <a:t>to implement the Southeast Asia news report service and recruiting new staff from professional in there</a:t>
            </a:r>
          </a:p>
          <a:p>
            <a:r>
              <a:rPr lang="en-US" altLang="zh-TW" dirty="0" smtClean="0"/>
              <a:t>The </a:t>
            </a:r>
            <a:r>
              <a:rPr lang="en-US" altLang="zh-TW" b="1" dirty="0" smtClean="0">
                <a:solidFill>
                  <a:srgbClr val="FF0000"/>
                </a:solidFill>
              </a:rPr>
              <a:t>revamp public media group </a:t>
            </a:r>
            <a:r>
              <a:rPr lang="en-US" altLang="zh-TW" dirty="0" smtClean="0"/>
              <a:t>is undergoing (including TV, Radio and News Agency)</a:t>
            </a:r>
          </a:p>
          <a:p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rgbClr val="FF0000"/>
                </a:solidFill>
              </a:rPr>
              <a:t>minority language service </a:t>
            </a:r>
            <a:r>
              <a:rPr lang="en-US" altLang="zh-TW" dirty="0" smtClean="0"/>
              <a:t>is reorganized by new legislation for Haka people service and Taiwanese service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7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Several challenges and transformation Union should tackle with care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Facilitate the change caused by revised </a:t>
            </a:r>
            <a:r>
              <a:rPr lang="en-US" altLang="zh-TW" dirty="0" err="1" smtClean="0"/>
              <a:t>Labour</a:t>
            </a:r>
            <a:r>
              <a:rPr lang="en-US" altLang="zh-TW" dirty="0" smtClean="0"/>
              <a:t> Act into a factory scheme of protection measure and </a:t>
            </a:r>
            <a:r>
              <a:rPr lang="en-US" altLang="zh-TW" dirty="0" smtClean="0"/>
              <a:t>modifying</a:t>
            </a:r>
            <a:r>
              <a:rPr lang="en-US" altLang="zh-TW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version </a:t>
            </a:r>
            <a:r>
              <a:rPr lang="en-US" altLang="zh-TW" dirty="0" smtClean="0"/>
              <a:t>by </a:t>
            </a:r>
            <a:r>
              <a:rPr lang="en-US" altLang="zh-TW" dirty="0" smtClean="0">
                <a:solidFill>
                  <a:srgbClr val="FF0000"/>
                </a:solidFill>
              </a:rPr>
              <a:t>structured into a media industry </a:t>
            </a:r>
            <a:r>
              <a:rPr lang="en-US" altLang="zh-TW" dirty="0" err="1" smtClean="0">
                <a:solidFill>
                  <a:srgbClr val="FF0000"/>
                </a:solidFill>
              </a:rPr>
              <a:t>thorugh</a:t>
            </a:r>
            <a:r>
              <a:rPr lang="en-US" altLang="zh-TW" dirty="0" smtClean="0">
                <a:solidFill>
                  <a:srgbClr val="FF0000"/>
                </a:solidFill>
              </a:rPr>
              <a:t> using </a:t>
            </a:r>
            <a:r>
              <a:rPr lang="en-US" altLang="zh-TW" dirty="0" smtClean="0">
                <a:solidFill>
                  <a:srgbClr val="FF0000"/>
                </a:solidFill>
              </a:rPr>
              <a:t>second round of Collective Bargaining </a:t>
            </a:r>
          </a:p>
          <a:p>
            <a:r>
              <a:rPr lang="en-US" altLang="zh-TW" dirty="0"/>
              <a:t>Highly </a:t>
            </a:r>
            <a:r>
              <a:rPr lang="en-US" altLang="zh-TW" dirty="0">
                <a:solidFill>
                  <a:srgbClr val="FF0000"/>
                </a:solidFill>
              </a:rPr>
              <a:t>transparent and affirmative profession position </a:t>
            </a:r>
            <a:r>
              <a:rPr lang="en-US" altLang="zh-TW" dirty="0"/>
              <a:t>standing on the way for changing broadcasting service caused by a series of timely requests from general election or public opinion in </a:t>
            </a:r>
            <a:r>
              <a:rPr lang="en-US" altLang="zh-TW" dirty="0" smtClean="0"/>
              <a:t>innovating new media and preserving </a:t>
            </a:r>
            <a:r>
              <a:rPr lang="en-US" altLang="zh-TW" dirty="0"/>
              <a:t>minority language  </a:t>
            </a:r>
          </a:p>
          <a:p>
            <a:r>
              <a:rPr lang="en-US" altLang="zh-TW" dirty="0" smtClean="0"/>
              <a:t>Ask for </a:t>
            </a:r>
            <a:r>
              <a:rPr lang="en-US" altLang="zh-TW" dirty="0" smtClean="0">
                <a:solidFill>
                  <a:srgbClr val="FF0000"/>
                </a:solidFill>
              </a:rPr>
              <a:t>a solidarity within workers and employees of public media enterprise </a:t>
            </a:r>
            <a:r>
              <a:rPr lang="en-US" altLang="zh-TW" dirty="0" smtClean="0"/>
              <a:t>and being collectively, jointly processed the reorganizing issues proposed by Ministry of Culture and Management Boards</a:t>
            </a:r>
          </a:p>
          <a:p>
            <a:r>
              <a:rPr lang="en-US" altLang="zh-TW" dirty="0" smtClean="0"/>
              <a:t>Emphasizing </a:t>
            </a:r>
            <a:r>
              <a:rPr lang="en-US" altLang="zh-TW" dirty="0" smtClean="0">
                <a:solidFill>
                  <a:srgbClr val="FF0000"/>
                </a:solidFill>
              </a:rPr>
              <a:t>a group approach adopted </a:t>
            </a:r>
            <a:r>
              <a:rPr lang="en-US" altLang="zh-TW" dirty="0" smtClean="0"/>
              <a:t>by different public media unions into the talks and public consultative process of </a:t>
            </a:r>
            <a:r>
              <a:rPr lang="en-US" altLang="zh-TW" dirty="0" smtClean="0">
                <a:solidFill>
                  <a:srgbClr val="FF0000"/>
                </a:solidFill>
              </a:rPr>
              <a:t>legislation for public media act</a:t>
            </a:r>
          </a:p>
          <a:p>
            <a:r>
              <a:rPr lang="en-US" altLang="zh-TW" dirty="0" smtClean="0"/>
              <a:t>Making a best use of New Southbound policy to collaborated our efforts with the </a:t>
            </a:r>
            <a:r>
              <a:rPr lang="en-US" altLang="zh-TW" dirty="0" smtClean="0">
                <a:solidFill>
                  <a:srgbClr val="FF0000"/>
                </a:solidFill>
              </a:rPr>
              <a:t>profession </a:t>
            </a:r>
            <a:r>
              <a:rPr lang="en-US" altLang="zh-TW" dirty="0" smtClean="0">
                <a:solidFill>
                  <a:srgbClr val="FF0000"/>
                </a:solidFill>
              </a:rPr>
              <a:t>group in </a:t>
            </a:r>
            <a:r>
              <a:rPr lang="en-US" altLang="zh-TW" dirty="0" smtClean="0">
                <a:solidFill>
                  <a:srgbClr val="FF0000"/>
                </a:solidFill>
              </a:rPr>
              <a:t>ASEAN countries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05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The Major Progress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3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Labour</a:t>
            </a:r>
            <a:r>
              <a:rPr lang="en-US" altLang="zh-TW" dirty="0" smtClean="0"/>
              <a:t> Standard Act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1800" dirty="0"/>
              <a:t>Taiwan’s revised </a:t>
            </a:r>
            <a:r>
              <a:rPr lang="en-US" altLang="zh-TW" sz="1800" dirty="0" err="1" smtClean="0"/>
              <a:t>Labour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Standards Act passed its third reading in the Legislative Yuan on January 10th, 2018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Replied to the request of progressive </a:t>
            </a:r>
            <a:r>
              <a:rPr lang="en-US" altLang="zh-TW" dirty="0" err="1" smtClean="0"/>
              <a:t>Labour</a:t>
            </a:r>
            <a:r>
              <a:rPr lang="en-US" altLang="zh-TW" dirty="0" smtClean="0"/>
              <a:t> movement, the government completed the second revision of Standard Act on 10 Jan. by DPP Government, inciting two impacts on the shop floor,</a:t>
            </a:r>
          </a:p>
          <a:p>
            <a:pPr lvl="1"/>
            <a:r>
              <a:rPr lang="en-US" altLang="zh-TW" dirty="0" smtClean="0"/>
              <a:t>Stipulated the </a:t>
            </a:r>
            <a:r>
              <a:rPr lang="en-US" altLang="zh-TW" dirty="0" smtClean="0">
                <a:solidFill>
                  <a:srgbClr val="FF0000"/>
                </a:solidFill>
              </a:rPr>
              <a:t>compensatory leave </a:t>
            </a:r>
            <a:r>
              <a:rPr lang="en-US" altLang="zh-TW" dirty="0" smtClean="0"/>
              <a:t>could be chosen by workers exchanged for the pay causing by the overtime work, however, if not be used after </a:t>
            </a:r>
            <a:r>
              <a:rPr lang="en-US" altLang="zh-TW" dirty="0" smtClean="0">
                <a:solidFill>
                  <a:srgbClr val="FF0000"/>
                </a:solidFill>
              </a:rPr>
              <a:t>the year-end of expiration</a:t>
            </a:r>
            <a:r>
              <a:rPr lang="en-US" altLang="zh-TW" dirty="0" smtClean="0"/>
              <a:t>, the </a:t>
            </a:r>
            <a:r>
              <a:rPr lang="en-US" altLang="zh-TW" dirty="0">
                <a:solidFill>
                  <a:srgbClr val="FF0000"/>
                </a:solidFill>
              </a:rPr>
              <a:t>wages shall be paid</a:t>
            </a:r>
            <a:r>
              <a:rPr lang="en-US" altLang="zh-TW" dirty="0"/>
              <a:t> based on the day when working hours are </a:t>
            </a:r>
            <a:r>
              <a:rPr lang="en-US" altLang="zh-TW" dirty="0" smtClean="0"/>
              <a:t>extended</a:t>
            </a:r>
            <a:r>
              <a:rPr lang="zh-TW" altLang="en-US" dirty="0" smtClean="0"/>
              <a:t> </a:t>
            </a:r>
            <a:r>
              <a:rPr lang="en-US" altLang="zh-TW" dirty="0" smtClean="0"/>
              <a:t>by employer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Annual paid leaves </a:t>
            </a:r>
            <a:r>
              <a:rPr lang="en-US" altLang="zh-TW" dirty="0" smtClean="0"/>
              <a:t>are arranged by workers principally, however, under the agreement between employers and employee, the </a:t>
            </a:r>
            <a:r>
              <a:rPr lang="en-US" altLang="zh-TW" dirty="0" smtClean="0">
                <a:solidFill>
                  <a:srgbClr val="FF0000"/>
                </a:solidFill>
              </a:rPr>
              <a:t>leaves could be extend to the end of following year</a:t>
            </a:r>
            <a:r>
              <a:rPr lang="en-US" altLang="zh-TW" dirty="0" smtClean="0"/>
              <a:t>. If the leave is not be used in the end again, the employers </a:t>
            </a:r>
            <a:r>
              <a:rPr lang="en-US" altLang="zh-TW" dirty="0" smtClean="0">
                <a:solidFill>
                  <a:srgbClr val="FF0000"/>
                </a:solidFill>
              </a:rPr>
              <a:t>must pay </a:t>
            </a:r>
            <a:r>
              <a:rPr lang="en-US" altLang="zh-TW" dirty="0" smtClean="0"/>
              <a:t>for the unused leave nevertheless 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7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disruption of regulation is hampering on our second collective bargaining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Based on our aging employees profile, Union proposed to increase the family paid leave from 3 to 5 days</a:t>
            </a:r>
          </a:p>
          <a:p>
            <a:pPr lvl="1"/>
            <a:r>
              <a:rPr lang="en-US" altLang="zh-TW" dirty="0" smtClean="0"/>
              <a:t>Union proposed a second issue for consideration by providing the </a:t>
            </a:r>
            <a:r>
              <a:rPr lang="en-US" altLang="zh-TW" dirty="0" smtClean="0">
                <a:solidFill>
                  <a:srgbClr val="FF0000"/>
                </a:solidFill>
              </a:rPr>
              <a:t>incentive of choosing compensatory leave by multiplying 1.5 times of overtime working hours </a:t>
            </a:r>
            <a:r>
              <a:rPr lang="en-US" altLang="zh-TW" dirty="0" smtClean="0"/>
              <a:t>instead of paying by Corporation</a:t>
            </a:r>
          </a:p>
          <a:p>
            <a:pPr lvl="1"/>
            <a:r>
              <a:rPr lang="en-US" altLang="zh-TW" dirty="0" smtClean="0"/>
              <a:t>Union strategy is achieving benefits with consideration of management cost-saving for exchanging the family paid leave increasing</a:t>
            </a:r>
          </a:p>
          <a:p>
            <a:pPr lvl="1"/>
            <a:r>
              <a:rPr lang="en-US" altLang="zh-TW" dirty="0" smtClean="0"/>
              <a:t>The above two revised benefits are agreed by both sides</a:t>
            </a:r>
          </a:p>
          <a:p>
            <a:pPr marL="57150" indent="0">
              <a:buNone/>
            </a:pPr>
            <a:r>
              <a:rPr lang="en-US" altLang="zh-TW" dirty="0" smtClean="0"/>
              <a:t>After January, </a:t>
            </a:r>
            <a:r>
              <a:rPr lang="en-US" altLang="zh-TW" dirty="0" smtClean="0">
                <a:solidFill>
                  <a:srgbClr val="FF0000"/>
                </a:solidFill>
              </a:rPr>
              <a:t>the negotiation is hold by Management talks </a:t>
            </a:r>
            <a:r>
              <a:rPr lang="en-US" altLang="zh-TW" dirty="0" smtClean="0"/>
              <a:t>team</a:t>
            </a:r>
          </a:p>
          <a:p>
            <a:pPr marL="457200" lvl="1" indent="0">
              <a:buNone/>
            </a:pPr>
            <a:r>
              <a:rPr lang="en-US" altLang="zh-TW" dirty="0" smtClean="0"/>
              <a:t>The incentive is decreasing by the revision of </a:t>
            </a:r>
            <a:r>
              <a:rPr lang="en-US" altLang="zh-TW" dirty="0" err="1" smtClean="0"/>
              <a:t>Labour</a:t>
            </a:r>
            <a:r>
              <a:rPr lang="en-US" altLang="zh-TW" dirty="0" smtClean="0"/>
              <a:t> Standard Act in paying overtime working hour compulsory in the end of year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9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previous Collective Bargaining, but New lesson: good will and trust challenge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hold dispute is involving between Union, Management Staff, Board of Directors, new elected general manager of news department etc.,</a:t>
            </a:r>
          </a:p>
          <a:p>
            <a:r>
              <a:rPr lang="en-US" altLang="zh-TW" dirty="0" smtClean="0"/>
              <a:t> Union started a deep talk between disputed parties due to common background of them </a:t>
            </a:r>
            <a:r>
              <a:rPr lang="en-US" altLang="zh-TW" dirty="0" smtClean="0">
                <a:solidFill>
                  <a:srgbClr val="FF0000"/>
                </a:solidFill>
              </a:rPr>
              <a:t>as the previous employees of Public Television Service Foundation, including General Manager of News, two Directors in Board</a:t>
            </a:r>
          </a:p>
          <a:p>
            <a:r>
              <a:rPr lang="en-US" altLang="zh-TW" dirty="0" smtClean="0"/>
              <a:t>Union adopted the </a:t>
            </a:r>
            <a:r>
              <a:rPr lang="en-US" altLang="zh-TW" dirty="0" smtClean="0">
                <a:solidFill>
                  <a:srgbClr val="FF0000"/>
                </a:solidFill>
              </a:rPr>
              <a:t>“Willing to talk” and “Number of Fact basis” </a:t>
            </a:r>
            <a:r>
              <a:rPr lang="en-US" altLang="zh-TW" dirty="0" smtClean="0"/>
              <a:t>positioning to extend the communication and debate by respecting the </a:t>
            </a:r>
            <a:r>
              <a:rPr lang="en-US" altLang="zh-TW" dirty="0" smtClean="0">
                <a:solidFill>
                  <a:srgbClr val="FF0000"/>
                </a:solidFill>
              </a:rPr>
              <a:t>good will of two parties (Management and Union) already carried out practically</a:t>
            </a:r>
          </a:p>
          <a:p>
            <a:r>
              <a:rPr lang="en-US" altLang="zh-TW" dirty="0" smtClean="0"/>
              <a:t>The previous practical expertise in running Public Broadcasting Service  is handling with care to </a:t>
            </a:r>
            <a:r>
              <a:rPr lang="en-US" altLang="zh-TW" dirty="0" smtClean="0">
                <a:solidFill>
                  <a:srgbClr val="FF0000"/>
                </a:solidFill>
              </a:rPr>
              <a:t>ease the tension and confrontation </a:t>
            </a:r>
            <a:r>
              <a:rPr lang="en-US" altLang="zh-TW" dirty="0" smtClean="0"/>
              <a:t>against Union and workers’ right issue only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33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51974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Signed the Second  Collective Agreement on July 27 witnessed by Authority, and sister Unions of Public Media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602" y="2160588"/>
            <a:ext cx="6494834" cy="3881437"/>
          </a:xfrm>
        </p:spPr>
      </p:pic>
    </p:spTree>
    <p:extLst>
      <p:ext uri="{BB962C8B-B14F-4D97-AF65-F5344CB8AC3E}">
        <p14:creationId xmlns:p14="http://schemas.microsoft.com/office/powerpoint/2010/main" val="8303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1591</TotalTime>
  <Words>1696</Words>
  <Application>Microsoft Office PowerPoint</Application>
  <PresentationFormat>寬螢幕</PresentationFormat>
  <Paragraphs>141</Paragraphs>
  <Slides>29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微軟正黑體</vt:lpstr>
      <vt:lpstr>新細明體</vt:lpstr>
      <vt:lpstr>標楷體</vt:lpstr>
      <vt:lpstr>Arial</vt:lpstr>
      <vt:lpstr>Calibri</vt:lpstr>
      <vt:lpstr>Source Sans Pro</vt:lpstr>
      <vt:lpstr>Trebuchet MS</vt:lpstr>
      <vt:lpstr>Wingdings 3</vt:lpstr>
      <vt:lpstr>Zilla Slab Light</vt:lpstr>
      <vt:lpstr>多面向</vt:lpstr>
      <vt:lpstr>Sector Report by TPTSEU</vt:lpstr>
      <vt:lpstr>A Transformation or Turbulent era for Audiovisual Media Workers</vt:lpstr>
      <vt:lpstr>What we gone through those days in 2017-2018</vt:lpstr>
      <vt:lpstr>Several challenges and transformation Union should tackle with care</vt:lpstr>
      <vt:lpstr>The Major Progress </vt:lpstr>
      <vt:lpstr>Labour Standard Act  Taiwan’s revised Labour Standards Act passed its third reading in the Legislative Yuan on January 10th, 2018</vt:lpstr>
      <vt:lpstr>The disruption of regulation is hampering on our second collective bargaining </vt:lpstr>
      <vt:lpstr>The previous Collective Bargaining, but New lesson: good will and trust challenge</vt:lpstr>
      <vt:lpstr>Signed the Second  Collective Agreement on July 27 witnessed by Authority, and sister Unions of Public Media</vt:lpstr>
      <vt:lpstr>What we learnt from here </vt:lpstr>
      <vt:lpstr>Public Media Act undergoing</vt:lpstr>
      <vt:lpstr>Introduced the conclusion of  UNI-MEI GA, 2015 to Public Media Unions locally to gathering solidarity</vt:lpstr>
      <vt:lpstr>2017-2018 onward highly presented our Union-approach to the New Legislation</vt:lpstr>
      <vt:lpstr>Public Media Employee Unions United, on the Rise </vt:lpstr>
      <vt:lpstr>Thanks for Our Sisters and Brothers</vt:lpstr>
      <vt:lpstr>Preserving the Public TV, Radio and National News Agency together by resourcing the cases based on Southbound Policy</vt:lpstr>
      <vt:lpstr>Malaysia, 2017 </vt:lpstr>
      <vt:lpstr>Currently, we reached the consensus with Ministry of Culture</vt:lpstr>
      <vt:lpstr>What we learnt from here </vt:lpstr>
      <vt:lpstr>New Types of Work and Union support</vt:lpstr>
      <vt:lpstr>A. Public Service Media Project Centre</vt:lpstr>
      <vt:lpstr>PowerPoint 簡報</vt:lpstr>
      <vt:lpstr>B. Taiwan PSM News Portal Platform </vt:lpstr>
      <vt:lpstr>One Editor-in-Chief to work with an young and innovative team</vt:lpstr>
      <vt:lpstr>C. The Southeast Asia News Service by PTS </vt:lpstr>
      <vt:lpstr>D. Taiwanese Dialect and Culture Channel</vt:lpstr>
      <vt:lpstr>What we learnt from here</vt:lpstr>
      <vt:lpstr>Future Tasks for Organizing</vt:lpstr>
      <vt:lpstr>Concluding Remark: Public Media Union under attack, let’s united and being innovative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程宗明</dc:creator>
  <cp:lastModifiedBy>程宗明</cp:lastModifiedBy>
  <cp:revision>66</cp:revision>
  <dcterms:created xsi:type="dcterms:W3CDTF">2018-07-26T04:00:26Z</dcterms:created>
  <dcterms:modified xsi:type="dcterms:W3CDTF">2018-08-10T10:49:20Z</dcterms:modified>
</cp:coreProperties>
</file>