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Roboto Thin"/>
      <p:regular r:id="rId23"/>
      <p:bold r:id="rId24"/>
      <p:italic r:id="rId25"/>
      <p:boldItalic r:id="rId26"/>
    </p:embeddedFont>
    <p:embeddedFont>
      <p:font typeface="Roboto Medium"/>
      <p:regular r:id="rId27"/>
      <p:bold r:id="rId28"/>
      <p:italic r:id="rId29"/>
      <p:boldItalic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PT Sans Narrow"/>
      <p:regular r:id="rId35"/>
      <p:bold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7DDA667-E869-4942-A64D-48668CF919FE}">
  <a:tblStyle styleId="{27DDA667-E869-4942-A64D-48668CF919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RobotoThin-bold.fntdata"/><Relationship Id="rId23" Type="http://schemas.openxmlformats.org/officeDocument/2006/relationships/font" Target="fonts/RobotoThin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Thin-boldItalic.fntdata"/><Relationship Id="rId25" Type="http://schemas.openxmlformats.org/officeDocument/2006/relationships/font" Target="fonts/RobotoThin-italic.fntdata"/><Relationship Id="rId28" Type="http://schemas.openxmlformats.org/officeDocument/2006/relationships/font" Target="fonts/RobotoMedium-bold.fntdata"/><Relationship Id="rId27" Type="http://schemas.openxmlformats.org/officeDocument/2006/relationships/font" Target="fonts/RobotoMedium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regular.fntdata"/><Relationship Id="rId30" Type="http://schemas.openxmlformats.org/officeDocument/2006/relationships/font" Target="fonts/Roboto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Roboto-italic.fntdata"/><Relationship Id="rId10" Type="http://schemas.openxmlformats.org/officeDocument/2006/relationships/slide" Target="slides/slide4.xml"/><Relationship Id="rId32" Type="http://schemas.openxmlformats.org/officeDocument/2006/relationships/font" Target="fonts/Roboto-bold.fntdata"/><Relationship Id="rId13" Type="http://schemas.openxmlformats.org/officeDocument/2006/relationships/slide" Target="slides/slide7.xml"/><Relationship Id="rId35" Type="http://schemas.openxmlformats.org/officeDocument/2006/relationships/font" Target="fonts/PTSansNarrow-regular.fntdata"/><Relationship Id="rId12" Type="http://schemas.openxmlformats.org/officeDocument/2006/relationships/slide" Target="slides/slide6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9.xml"/><Relationship Id="rId37" Type="http://schemas.openxmlformats.org/officeDocument/2006/relationships/font" Target="fonts/OpenSans-regular.fntdata"/><Relationship Id="rId14" Type="http://schemas.openxmlformats.org/officeDocument/2006/relationships/slide" Target="slides/slide8.xml"/><Relationship Id="rId36" Type="http://schemas.openxmlformats.org/officeDocument/2006/relationships/font" Target="fonts/PTSansNarrow-bold.fntdata"/><Relationship Id="rId17" Type="http://schemas.openxmlformats.org/officeDocument/2006/relationships/slide" Target="slides/slide11.xml"/><Relationship Id="rId39" Type="http://schemas.openxmlformats.org/officeDocument/2006/relationships/font" Target="fonts/OpenSans-italic.fntdata"/><Relationship Id="rId16" Type="http://schemas.openxmlformats.org/officeDocument/2006/relationships/slide" Target="slides/slide10.xml"/><Relationship Id="rId38" Type="http://schemas.openxmlformats.org/officeDocument/2006/relationships/font" Target="fonts/OpenSans-bold.fntdata"/><Relationship Id="rId19" Type="http://schemas.openxmlformats.org/officeDocument/2006/relationships/font" Target="fonts/Raleway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da.gov.tw/News_Content.aspx?n=7F220D7E656BE749&amp;sms=E9F640ECE968A7E1&amp;s=09BFC246BE500488#lg=1&amp;slide=2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17aafd4a8_0_29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17aafd4a8_0_29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行政院公報：https://gazette.nat.gov.tw/egFront/detail.do?metaid=100598&amp;log=detailLog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f310277c0_0_10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f310277c0_0_10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f310277c0_0_10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f310277c0_0_1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17aafd4a8_0_2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17aafd4a8_0_2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pen Sans"/>
                <a:ea typeface="Open Sans"/>
                <a:cs typeface="Open Sans"/>
                <a:sym typeface="Open Sans"/>
              </a:rPr>
              <a:t>http://bongchhi.frontier.org.tw/archives/37514</a:t>
            </a:r>
            <a:endParaRPr sz="12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勞動部新聞稿</a:t>
            </a:r>
            <a:endParaRPr sz="12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17aafd4a8_0_2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17aafd4a8_0_2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在台灣，</a:t>
            </a:r>
            <a:r>
              <a:rPr lang="en-GB" sz="1200">
                <a:solidFill>
                  <a:srgbClr val="3B3B3B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30歲以上女性勞動參與率急速下降，也就是目前女性承擔過多不對等及不友善的社會責任，這是非常嚴重的社會問題。</a:t>
            </a:r>
            <a:endParaRPr sz="1200">
              <a:solidFill>
                <a:srgbClr val="3B3B3B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B3B3B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http://www.storm.mg/article/229287</a:t>
            </a:r>
            <a:endParaRPr sz="1200">
              <a:solidFill>
                <a:srgbClr val="3B3B3B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f310277c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f310277c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https://www.1111.com.tw/dayoff/discussTopic.asp?cat=vacationQuestion&amp;id=137479</a:t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17aafd4a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17aafd4a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17aafd4a8_0_20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17aafd4a8_0_20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f310277c0_0_10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f310277c0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7aafd4a8_0_2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7aafd4a8_0_2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B3B3B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f310277c0_0_10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f310277c0_0_1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dgbas.gov.tw/public/Attachment/7911117100ZT9Y70G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137031"/>
            <a:ext cx="7136700" cy="16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協力打造更友善企業</a:t>
            </a:r>
            <a:br>
              <a:rPr lang="en-GB" sz="4800"/>
            </a:br>
            <a:r>
              <a:rPr lang="en-GB" sz="4800"/>
              <a:t>-從公視團協看職場友善</a:t>
            </a:r>
            <a:endParaRPr sz="48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報告人：公視工會理事  許恆慈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1400825" y="571525"/>
            <a:ext cx="64746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8761D"/>
                </a:solidFill>
                <a:latin typeface="Raleway"/>
                <a:ea typeface="Raleway"/>
                <a:cs typeface="Raleway"/>
                <a:sym typeface="Raleway"/>
              </a:rPr>
              <a:t>The 7th UNI Apro East Asian Trade Unions Forum</a:t>
            </a:r>
            <a:endParaRPr sz="20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出國採訪，七休一鬆綁？</a:t>
            </a:r>
            <a:endParaRPr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現行勞基法：勞工若連續工作第六天，雇主需加付約當1.59倍的工資，第七天除非特殊狀況否則不能上班，上班也要額外多付一天工資加上補休。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br>
              <a:rPr lang="en-GB"/>
            </a:br>
            <a:r>
              <a:rPr lang="en-GB"/>
              <a:t>勞動部公告 (8/6)：「媒體勞工於國外執行採訪職務時，資方經一定程序後即可要求勞工連續出勤超過7日」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一旦七休一鬆綁，最長恐連上12天班</a:t>
            </a:r>
            <a:endParaRPr/>
          </a:p>
        </p:txBody>
      </p:sp>
      <p:graphicFrame>
        <p:nvGraphicFramePr>
          <p:cNvPr id="159" name="Google Shape;159;p22"/>
          <p:cNvGraphicFramePr/>
          <p:nvPr/>
        </p:nvGraphicFramePr>
        <p:xfrm>
          <a:off x="952475" y="219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{27DDA667-E869-4942-A64D-48668CF919FE}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Day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Day 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Day 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Day 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Day 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Day 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Day 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9999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出勤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出勤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出勤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出勤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出勤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可</a:t>
                      </a:r>
                      <a:r>
                        <a:rPr lang="en-GB"/>
                        <a:t>出勤</a:t>
                      </a:r>
                      <a:br>
                        <a:rPr lang="en-GB"/>
                      </a:br>
                      <a:r>
                        <a:rPr lang="en-GB"/>
                        <a:t>（1.59倍工資）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不可</a:t>
                      </a:r>
                      <a:r>
                        <a:rPr lang="en-GB"/>
                        <a:t>出勤</a:t>
                      </a:r>
                      <a:br>
                        <a:rPr lang="en-GB"/>
                      </a:br>
                      <a:r>
                        <a:rPr lang="en-GB"/>
                        <a:t>(2天工資＋補休)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99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七休一鬆綁，工會主張</a:t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媒體業勞工出國採訪工作期間，雇主應透過合理人力配置與工作行程安排，落實七休一，避免過勞。不能因為僱主希望節省人力與旅外食宿成本，就指定媒體業出國採訪時可以打破七休一規定。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任何行業，在申請指定七休一例外時，目的事業主管機關、勞動部，都應該負起責任，先要求資方團體與各企業工會、產業工會進行協商，簽署團體協約，至少也必須要求資方團體制訂出契約範本，約定勞工出國期間的工時、工作內容、休息實施方式以及加班費或其他補償措施。</a:t>
            </a:r>
            <a:endParaRPr/>
          </a:p>
          <a:p>
            <a:pPr indent="557530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1D21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2692125" y="2495150"/>
            <a:ext cx="4108800" cy="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695D46"/>
                </a:solidFill>
              </a:rPr>
              <a:t>http://www.ptsfeu.org/</a:t>
            </a:r>
            <a:endParaRPr/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1725" y="1337550"/>
            <a:ext cx="4209125" cy="11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台灣已婚女性的勞動參與率低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15-64歲之間已婚婦女</a:t>
            </a:r>
            <a:r>
              <a:rPr lang="en-GB">
                <a:solidFill>
                  <a:srgbClr val="695D46"/>
                </a:solidFill>
              </a:rPr>
              <a:t>曾因結婚、生育（懷孕）而離職之原因分析：</a:t>
            </a:r>
            <a:endParaRPr>
              <a:solidFill>
                <a:srgbClr val="695D4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95D46"/>
                </a:solidFill>
              </a:rPr>
              <a:t> 為照顧子女</a:t>
            </a:r>
            <a:r>
              <a:rPr lang="en-GB" sz="6000">
                <a:solidFill>
                  <a:srgbClr val="695D46"/>
                </a:solidFill>
              </a:rPr>
              <a:t>57%</a:t>
            </a:r>
            <a:r>
              <a:rPr lang="en-GB">
                <a:solidFill>
                  <a:srgbClr val="695D46"/>
                </a:solidFill>
              </a:rPr>
              <a:t>、為準備生育 </a:t>
            </a:r>
            <a:r>
              <a:rPr lang="en-GB" sz="6000">
                <a:solidFill>
                  <a:srgbClr val="695D46"/>
                </a:solidFill>
              </a:rPr>
              <a:t>68%</a:t>
            </a:r>
            <a:r>
              <a:rPr lang="en-GB" sz="1200">
                <a:solidFill>
                  <a:srgbClr val="695D46"/>
                </a:solidFill>
              </a:rPr>
              <a:t>（來源: </a:t>
            </a:r>
            <a:r>
              <a:rPr lang="en-GB" sz="1150" u="sng">
                <a:solidFill>
                  <a:srgbClr val="336699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/>
              </a:rPr>
              <a:t>2016年婦女婚育與就業調查</a:t>
            </a:r>
            <a:r>
              <a:rPr lang="en-GB" sz="1200">
                <a:solidFill>
                  <a:srgbClr val="695D46"/>
                </a:solidFill>
              </a:rPr>
              <a:t>）</a:t>
            </a:r>
            <a:endParaRPr sz="1200">
              <a:solidFill>
                <a:srgbClr val="695D46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勞動部勞動力發展署今(2018)年首推「二度就業婦女復職支持試辦計畫」，協助女性重回職場。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台灣女性就業狀況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66325"/>
            <a:ext cx="32670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30</a:t>
            </a:r>
            <a:r>
              <a:rPr lang="en-GB"/>
              <a:t>以上女性勞動參與急速下降（見右圖）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5150" y="1022625"/>
            <a:ext cx="5226600" cy="39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現行勞基法對母性的保障</a:t>
            </a:r>
            <a:endParaRPr/>
          </a:p>
        </p:txBody>
      </p:sp>
      <p:grpSp>
        <p:nvGrpSpPr>
          <p:cNvPr id="87" name="Google Shape;87;p16"/>
          <p:cNvGrpSpPr/>
          <p:nvPr/>
        </p:nvGrpSpPr>
        <p:grpSpPr>
          <a:xfrm>
            <a:off x="1593063" y="2977974"/>
            <a:ext cx="6172462" cy="926640"/>
            <a:chOff x="1593000" y="2322568"/>
            <a:chExt cx="5957975" cy="643500"/>
          </a:xfrm>
        </p:grpSpPr>
        <p:sp>
          <p:nvSpPr>
            <p:cNvPr id="88" name="Google Shape;88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家庭照顧假</a:t>
              </a:r>
              <a:endParaRPr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-GB" sz="1350">
                  <a:solidFill>
                    <a:srgbClr val="444444"/>
                  </a:solidFill>
                  <a:latin typeface="Verdana"/>
                  <a:ea typeface="Verdana"/>
                  <a:cs typeface="Verdana"/>
                  <a:sym typeface="Verdana"/>
                </a:rPr>
                <a:t>家庭照顧假併入事假計算，一年最多7天，與事假合計一年不得超過14天，且均</a:t>
              </a:r>
              <a:r>
                <a:rPr b="1" lang="en-GB" sz="1800">
                  <a:solidFill>
                    <a:srgbClr val="E06666"/>
                  </a:solidFill>
                  <a:latin typeface="Verdana"/>
                  <a:ea typeface="Verdana"/>
                  <a:cs typeface="Verdana"/>
                  <a:sym typeface="Verdana"/>
                </a:rPr>
                <a:t>不給薪</a:t>
              </a:r>
              <a:endParaRPr b="1" sz="1800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" name="Google Shape;95;p16"/>
          <p:cNvGrpSpPr/>
          <p:nvPr/>
        </p:nvGrpSpPr>
        <p:grpSpPr>
          <a:xfrm>
            <a:off x="1598730" y="1295364"/>
            <a:ext cx="6161142" cy="777670"/>
            <a:chOff x="1593000" y="2322568"/>
            <a:chExt cx="5957975" cy="643500"/>
          </a:xfrm>
        </p:grpSpPr>
        <p:sp>
          <p:nvSpPr>
            <p:cNvPr id="96" name="Google Shape;96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哺(集)乳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-GB" sz="1350">
                  <a:solidFill>
                    <a:srgbClr val="444444"/>
                  </a:solidFill>
                  <a:latin typeface="Verdana"/>
                  <a:ea typeface="Verdana"/>
                  <a:cs typeface="Verdana"/>
                  <a:sym typeface="Verdana"/>
                </a:rPr>
                <a:t>雇主應每天另外給予哺乳時間總計60分鐘，並且視為工作時間，不得扣薪。</a:t>
              </a:r>
              <a:endParaRPr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" name="Google Shape;103;p16"/>
          <p:cNvGrpSpPr/>
          <p:nvPr/>
        </p:nvGrpSpPr>
        <p:grpSpPr>
          <a:xfrm>
            <a:off x="1592995" y="3947310"/>
            <a:ext cx="6227299" cy="841955"/>
            <a:chOff x="1593000" y="2322568"/>
            <a:chExt cx="6021951" cy="643500"/>
          </a:xfrm>
        </p:grpSpPr>
        <p:sp>
          <p:nvSpPr>
            <p:cNvPr id="104" name="Google Shape;104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育嬰留停</a:t>
              </a:r>
              <a:endParaRPr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4387851" y="2323745"/>
              <a:ext cx="3227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-GB" sz="1350">
                  <a:solidFill>
                    <a:srgbClr val="444444"/>
                  </a:solidFill>
                  <a:latin typeface="Verdana"/>
                  <a:ea typeface="Verdana"/>
                  <a:cs typeface="Verdana"/>
                  <a:sym typeface="Verdana"/>
                </a:rPr>
                <a:t>子女3歲以前可申請，最長不得超過2年。並得領取依平均月投保薪資6成、六個月的育嬰留停津貼。</a:t>
              </a:r>
              <a:endParaRPr sz="1350">
                <a:solidFill>
                  <a:srgbClr val="44444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11" name="Google Shape;111;p16"/>
          <p:cNvGrpSpPr/>
          <p:nvPr/>
        </p:nvGrpSpPr>
        <p:grpSpPr>
          <a:xfrm>
            <a:off x="1598730" y="2133564"/>
            <a:ext cx="6161142" cy="853848"/>
            <a:chOff x="1593000" y="2322568"/>
            <a:chExt cx="5957975" cy="706536"/>
          </a:xfrm>
        </p:grpSpPr>
        <p:sp>
          <p:nvSpPr>
            <p:cNvPr id="112" name="Google Shape;112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工作時間</a:t>
              </a:r>
              <a:endParaRPr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4387850" y="2386803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Verdana"/>
                <a:buChar char="●"/>
              </a:pPr>
              <a:r>
                <a:rPr lang="en-GB" sz="1350">
                  <a:solidFill>
                    <a:srgbClr val="444444"/>
                  </a:solidFill>
                  <a:latin typeface="Verdana"/>
                  <a:ea typeface="Verdana"/>
                  <a:cs typeface="Verdana"/>
                  <a:sym typeface="Verdana"/>
                </a:rPr>
                <a:t>(1)每天減少工作時間1小時，但不可請求報酬</a:t>
              </a:r>
              <a:endParaRPr sz="1350">
                <a:solidFill>
                  <a:srgbClr val="444444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-304800" lvl="0" marL="4572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Verdana"/>
                <a:buChar char="●"/>
              </a:pPr>
              <a:r>
                <a:rPr lang="en-GB" sz="1350">
                  <a:solidFill>
                    <a:srgbClr val="444444"/>
                  </a:solidFill>
                  <a:latin typeface="Verdana"/>
                  <a:ea typeface="Verdana"/>
                  <a:cs typeface="Verdana"/>
                  <a:sym typeface="Verdana"/>
                </a:rPr>
                <a:t>(2)調整工時</a:t>
              </a:r>
              <a:endParaRPr sz="1350">
                <a:solidFill>
                  <a:srgbClr val="44444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公視工會「團體協約」</a:t>
            </a:r>
            <a:endParaRPr/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歷經多次協商，</a:t>
            </a:r>
            <a:r>
              <a:rPr lang="en-GB" sz="2400"/>
              <a:t>2018/7/27 </a:t>
            </a:r>
            <a:r>
              <a:rPr lang="en-GB" sz="2400"/>
              <a:t>終於簽訂第一次的團協續約。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「團體協約v2」: 2018/8/1~2019/8/31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與前約主要差異：</a:t>
            </a:r>
            <a:endParaRPr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有薪「家庭照顧假」從3天增為5日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女性夜間工作，10點之後津貼</a:t>
            </a:r>
            <a:endParaRPr sz="20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鼓勵育嬰留停，且不得因留停給予不利考績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3" cy="5464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1079900" y="4682925"/>
            <a:ext cx="6435000" cy="582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74E1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公視工會「團體協約」簽約 2018/7/27</a:t>
            </a:r>
            <a:endParaRPr sz="30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協商過程給我們的寶貴經驗</a:t>
            </a:r>
            <a:endParaRPr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善用部分董事會成員過往為公共廣電員工的優勢，大幅降低協商阻力。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秉持善意、良意溝通，化解溝通時的緊張與對立。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未來，我們希望....</a:t>
            </a:r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2355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推動「家庭日」</a:t>
            </a:r>
            <a:br>
              <a:rPr lang="en-GB"/>
            </a:br>
            <a:r>
              <a:rPr lang="en-GB"/>
              <a:t>開放公司使同仁家屬有機會參與公司生活，</a:t>
            </a:r>
            <a:br>
              <a:rPr lang="en-GB"/>
            </a:br>
            <a:r>
              <a:rPr lang="en-GB"/>
              <a:t>孩子藉由觀察父母工作，更明白父母親的</a:t>
            </a:r>
            <a:br>
              <a:rPr lang="en-GB"/>
            </a:br>
            <a:r>
              <a:rPr lang="en-GB"/>
              <a:t>工作內容與意義。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督促企業提供幼兒托育</a:t>
            </a:r>
            <a:br>
              <a:rPr lang="en-GB"/>
            </a:br>
            <a:r>
              <a:rPr lang="en-GB"/>
              <a:t>減輕育兒家庭及員工的壓力；給員工更穩定</a:t>
            </a:r>
            <a:br>
              <a:rPr lang="en-GB"/>
            </a:br>
            <a:r>
              <a:rPr lang="en-GB"/>
              <a:t>的職涯發展規劃。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註：《性別工作平等法》第23條規定，僱用受僱者100人以上</a:t>
            </a:r>
            <a:br>
              <a:rPr lang="en-GB" sz="120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-GB" sz="1200">
                <a:solidFill>
                  <a:srgbClr val="44444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之雇主應提供哺（集）乳室與托兒設施或適當之托兒措施。</a:t>
            </a:r>
            <a:endParaRPr sz="1200"/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188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311700" y="3952575"/>
            <a:ext cx="8520600" cy="6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(</a:t>
            </a:r>
            <a:r>
              <a:rPr lang="en-GB"/>
              <a:t>血汗媒體 彈性無限) </a:t>
            </a:r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1314"/>
            <a:ext cx="9144000" cy="3371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